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oppins Light" charset="1" panose="00000400000000000000"/>
      <p:regular r:id="rId17"/>
    </p:embeddedFont>
    <p:embeddedFont>
      <p:font typeface="Computer Says No" charset="1" panose="00000400000000000000"/>
      <p:regular r:id="rId18"/>
    </p:embeddedFont>
    <p:embeddedFont>
      <p:font typeface="DM San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677240" y="552112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3661230" y="7392452"/>
            <a:ext cx="8863774" cy="792754"/>
          </a:xfrm>
          <a:prstGeom prst="rect">
            <a:avLst/>
          </a:prstGeom>
        </p:spPr>
        <p:txBody>
          <a:bodyPr anchor="t" rtlCol="false" tIns="0" lIns="0" bIns="0" rIns="0">
            <a:spAutoFit/>
          </a:bodyPr>
          <a:lstStyle/>
          <a:p>
            <a:pPr algn="ctr" rtl="true">
              <a:lnSpc>
                <a:spcPts val="6179"/>
              </a:lnSpc>
            </a:pPr>
            <a:r>
              <a:rPr lang="he-IL" sz="4414">
                <a:solidFill>
                  <a:srgbClr val="6866E1"/>
                </a:solidFill>
                <a:latin typeface="Poppins Light"/>
                <a:ea typeface="Poppins Light"/>
                <a:cs typeface="Poppins Light"/>
                <a:sym typeface="Poppins Light"/>
                <a:rtl val="true"/>
              </a:rPr>
              <a:t>אולג אולוקוב, רוסלן ויסלייב, פיליפ שלייפר</a:t>
            </a:r>
          </a:p>
        </p:txBody>
      </p:sp>
      <p:sp>
        <p:nvSpPr>
          <p:cNvPr name="Freeform 7" id="7"/>
          <p:cNvSpPr/>
          <p:nvPr/>
        </p:nvSpPr>
        <p:spPr>
          <a:xfrm flipH="false" flipV="false" rot="0">
            <a:off x="-391635" y="47162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276150" y="826341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Freeform 9" id="9"/>
          <p:cNvSpPr/>
          <p:nvPr/>
        </p:nvSpPr>
        <p:spPr>
          <a:xfrm flipH="true" flipV="false" rot="0">
            <a:off x="11486687" y="1930260"/>
            <a:ext cx="8078630" cy="11840963"/>
          </a:xfrm>
          <a:custGeom>
            <a:avLst/>
            <a:gdLst/>
            <a:ahLst/>
            <a:cxnLst/>
            <a:rect r="r" b="b" t="t" l="l"/>
            <a:pathLst>
              <a:path h="11840963" w="8078630">
                <a:moveTo>
                  <a:pt x="8078630" y="0"/>
                </a:moveTo>
                <a:lnTo>
                  <a:pt x="0" y="0"/>
                </a:lnTo>
                <a:lnTo>
                  <a:pt x="0" y="11840964"/>
                </a:lnTo>
                <a:lnTo>
                  <a:pt x="8078630" y="11840964"/>
                </a:lnTo>
                <a:lnTo>
                  <a:pt x="8078630" y="0"/>
                </a:lnTo>
                <a:close/>
              </a:path>
            </a:pathLst>
          </a:custGeom>
          <a:blipFill>
            <a:blip r:embed="rId7"/>
            <a:stretch>
              <a:fillRect l="0" t="0" r="0" b="0"/>
            </a:stretch>
          </a:blipFill>
        </p:spPr>
      </p:sp>
      <p:sp>
        <p:nvSpPr>
          <p:cNvPr name="Freeform 10" id="10"/>
          <p:cNvSpPr/>
          <p:nvPr/>
        </p:nvSpPr>
        <p:spPr>
          <a:xfrm flipH="false" flipV="false" rot="0">
            <a:off x="11486687" y="3910460"/>
            <a:ext cx="1598947" cy="3221321"/>
          </a:xfrm>
          <a:custGeom>
            <a:avLst/>
            <a:gdLst/>
            <a:ahLst/>
            <a:cxnLst/>
            <a:rect r="r" b="b" t="t" l="l"/>
            <a:pathLst>
              <a:path h="3221321" w="1598947">
                <a:moveTo>
                  <a:pt x="0" y="0"/>
                </a:moveTo>
                <a:lnTo>
                  <a:pt x="1598947" y="0"/>
                </a:lnTo>
                <a:lnTo>
                  <a:pt x="1598947" y="3221321"/>
                </a:lnTo>
                <a:lnTo>
                  <a:pt x="0" y="32213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28700" y="1930260"/>
            <a:ext cx="2356658" cy="4114800"/>
          </a:xfrm>
          <a:custGeom>
            <a:avLst/>
            <a:gdLst/>
            <a:ahLst/>
            <a:cxnLst/>
            <a:rect r="r" b="b" t="t" l="l"/>
            <a:pathLst>
              <a:path h="4114800" w="2356658">
                <a:moveTo>
                  <a:pt x="0" y="0"/>
                </a:moveTo>
                <a:lnTo>
                  <a:pt x="2356658" y="0"/>
                </a:lnTo>
                <a:lnTo>
                  <a:pt x="23566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3608424" y="2641475"/>
            <a:ext cx="8969384" cy="3822950"/>
          </a:xfrm>
          <a:prstGeom prst="rect">
            <a:avLst/>
          </a:prstGeom>
        </p:spPr>
        <p:txBody>
          <a:bodyPr anchor="t" rtlCol="false" tIns="0" lIns="0" bIns="0" rIns="0">
            <a:spAutoFit/>
          </a:bodyPr>
          <a:lstStyle/>
          <a:p>
            <a:pPr algn="ctr" rtl="true">
              <a:lnSpc>
                <a:spcPts val="13931"/>
              </a:lnSpc>
            </a:pPr>
            <a:r>
              <a:rPr lang="he-IL" sz="19349">
                <a:solidFill>
                  <a:srgbClr val="6866E1"/>
                </a:solidFill>
                <a:latin typeface="Computer Says No"/>
                <a:ea typeface="Computer Says No"/>
                <a:cs typeface="Computer Says No"/>
                <a:sym typeface="Computer Says No"/>
                <a:rtl val="true"/>
              </a:rPr>
              <a:t>תופסת שחמט</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959917" y="1571952"/>
            <a:ext cx="4703970" cy="6369302"/>
          </a:xfrm>
          <a:custGeom>
            <a:avLst/>
            <a:gdLst/>
            <a:ahLst/>
            <a:cxnLst/>
            <a:rect r="r" b="b" t="t" l="l"/>
            <a:pathLst>
              <a:path h="6369302" w="4703970">
                <a:moveTo>
                  <a:pt x="0" y="0"/>
                </a:moveTo>
                <a:lnTo>
                  <a:pt x="4703970" y="0"/>
                </a:lnTo>
                <a:lnTo>
                  <a:pt x="4703970" y="6369301"/>
                </a:lnTo>
                <a:lnTo>
                  <a:pt x="0" y="6369301"/>
                </a:lnTo>
                <a:lnTo>
                  <a:pt x="0" y="0"/>
                </a:lnTo>
                <a:close/>
              </a:path>
            </a:pathLst>
          </a:custGeom>
          <a:blipFill>
            <a:blip r:embed="rId2"/>
            <a:stretch>
              <a:fillRect l="0" t="0" r="0" b="0"/>
            </a:stretch>
          </a:blipFill>
        </p:spPr>
      </p:sp>
      <p:sp>
        <p:nvSpPr>
          <p:cNvPr name="Freeform 3" id="3"/>
          <p:cNvSpPr/>
          <p:nvPr/>
        </p:nvSpPr>
        <p:spPr>
          <a:xfrm flipH="false" flipV="false" rot="0">
            <a:off x="1682905" y="1736534"/>
            <a:ext cx="4813543" cy="6351645"/>
          </a:xfrm>
          <a:custGeom>
            <a:avLst/>
            <a:gdLst/>
            <a:ahLst/>
            <a:cxnLst/>
            <a:rect r="r" b="b" t="t" l="l"/>
            <a:pathLst>
              <a:path h="6351645" w="4813543">
                <a:moveTo>
                  <a:pt x="0" y="0"/>
                </a:moveTo>
                <a:lnTo>
                  <a:pt x="4813542" y="0"/>
                </a:lnTo>
                <a:lnTo>
                  <a:pt x="4813542" y="6351645"/>
                </a:lnTo>
                <a:lnTo>
                  <a:pt x="0" y="6351645"/>
                </a:lnTo>
                <a:lnTo>
                  <a:pt x="0" y="0"/>
                </a:lnTo>
                <a:close/>
              </a:path>
            </a:pathLst>
          </a:custGeom>
          <a:blipFill>
            <a:blip r:embed="rId3"/>
            <a:stretch>
              <a:fillRect l="0" t="0" r="0" b="0"/>
            </a:stretch>
          </a:blipFill>
        </p:spPr>
      </p:sp>
      <p:sp>
        <p:nvSpPr>
          <p:cNvPr name="Freeform 4" id="4"/>
          <p:cNvSpPr/>
          <p:nvPr/>
        </p:nvSpPr>
        <p:spPr>
          <a:xfrm flipH="false" flipV="false" rot="-10800000">
            <a:off x="8509333" y="4215737"/>
            <a:ext cx="1787984" cy="540865"/>
          </a:xfrm>
          <a:custGeom>
            <a:avLst/>
            <a:gdLst/>
            <a:ahLst/>
            <a:cxnLst/>
            <a:rect r="r" b="b" t="t" l="l"/>
            <a:pathLst>
              <a:path h="540865" w="1787984">
                <a:moveTo>
                  <a:pt x="0" y="0"/>
                </a:moveTo>
                <a:lnTo>
                  <a:pt x="1787984" y="0"/>
                </a:lnTo>
                <a:lnTo>
                  <a:pt x="1787984" y="540866"/>
                </a:lnTo>
                <a:lnTo>
                  <a:pt x="0" y="5408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496447" y="114044"/>
            <a:ext cx="4253896" cy="1193280"/>
          </a:xfrm>
          <a:prstGeom prst="rect">
            <a:avLst/>
          </a:prstGeom>
        </p:spPr>
        <p:txBody>
          <a:bodyPr anchor="t" rtlCol="false" tIns="0" lIns="0" bIns="0" rIns="0">
            <a:spAutoFit/>
          </a:bodyPr>
          <a:lstStyle/>
          <a:p>
            <a:pPr algn="r" rtl="true">
              <a:lnSpc>
                <a:spcPts val="10102"/>
              </a:lnSpc>
            </a:pPr>
            <a:r>
              <a:rPr lang="he-IL" sz="6235">
                <a:solidFill>
                  <a:srgbClr val="FFFFFF"/>
                </a:solidFill>
                <a:latin typeface="DM Sans"/>
                <a:ea typeface="DM Sans"/>
                <a:cs typeface="DM Sans"/>
                <a:sym typeface="DM Sans"/>
                <a:rtl val="true"/>
              </a:rPr>
              <a:t>צילומי מסך</a:t>
            </a:r>
          </a:p>
        </p:txBody>
      </p:sp>
      <p:sp>
        <p:nvSpPr>
          <p:cNvPr name="TextBox 6" id="6"/>
          <p:cNvSpPr txBox="true"/>
          <p:nvPr/>
        </p:nvSpPr>
        <p:spPr>
          <a:xfrm rot="0">
            <a:off x="5859315" y="8204993"/>
            <a:ext cx="5820628" cy="1225296"/>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לפני ואחרי שימוש בכוח שמשנה את הקירות על הלוח </a:t>
            </a:r>
            <a:r>
              <a:rPr lang="en-US" sz="3099">
                <a:solidFill>
                  <a:srgbClr val="FFFFFF"/>
                </a:solidFill>
                <a:latin typeface="DM Sans"/>
                <a:ea typeface="DM Sans"/>
                <a:cs typeface="DM Sans"/>
                <a:sym typeface="DM Sans"/>
              </a:rPr>
              <a:t>obstacle shift</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6707789" y="3622133"/>
            <a:ext cx="4221342" cy="2518858"/>
          </a:xfrm>
          <a:prstGeom prst="rect">
            <a:avLst/>
          </a:prstGeom>
        </p:spPr>
        <p:txBody>
          <a:bodyPr anchor="t" rtlCol="false" tIns="0" lIns="0" bIns="0" rIns="0">
            <a:spAutoFit/>
          </a:bodyPr>
          <a:lstStyle/>
          <a:p>
            <a:pPr algn="r" rtl="true">
              <a:lnSpc>
                <a:spcPts val="21277"/>
              </a:lnSpc>
            </a:pPr>
            <a:r>
              <a:rPr lang="he-IL" sz="13134">
                <a:solidFill>
                  <a:srgbClr val="FFFFFF"/>
                </a:solidFill>
                <a:latin typeface="DM Sans"/>
                <a:ea typeface="DM Sans"/>
                <a:cs typeface="DM Sans"/>
                <a:sym typeface="DM Sans"/>
                <a:rtl val="true"/>
              </a:rPr>
              <a:t>תודה!</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363345" y="866835"/>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2"/>
            <a:stretch>
              <a:fillRect l="0" t="0" r="0" b="0"/>
            </a:stretch>
          </a:blipFill>
        </p:spPr>
      </p:sp>
      <p:sp>
        <p:nvSpPr>
          <p:cNvPr name="Freeform 3" id="3"/>
          <p:cNvSpPr/>
          <p:nvPr/>
        </p:nvSpPr>
        <p:spPr>
          <a:xfrm flipH="false" flipV="false" rot="0">
            <a:off x="-478573" y="7467055"/>
            <a:ext cx="6819964" cy="5836080"/>
          </a:xfrm>
          <a:custGeom>
            <a:avLst/>
            <a:gdLst/>
            <a:ahLst/>
            <a:cxnLst/>
            <a:rect r="r" b="b" t="t" l="l"/>
            <a:pathLst>
              <a:path h="5836080" w="6819964">
                <a:moveTo>
                  <a:pt x="0" y="0"/>
                </a:moveTo>
                <a:lnTo>
                  <a:pt x="6819964" y="0"/>
                </a:lnTo>
                <a:lnTo>
                  <a:pt x="6819964" y="5836080"/>
                </a:lnTo>
                <a:lnTo>
                  <a:pt x="0" y="5836080"/>
                </a:lnTo>
                <a:lnTo>
                  <a:pt x="0" y="0"/>
                </a:lnTo>
                <a:close/>
              </a:path>
            </a:pathLst>
          </a:custGeom>
          <a:blipFill>
            <a:blip r:embed="rId3"/>
            <a:stretch>
              <a:fillRect l="0" t="0" r="0" b="0"/>
            </a:stretch>
          </a:blipFill>
        </p:spPr>
      </p:sp>
      <p:sp>
        <p:nvSpPr>
          <p:cNvPr name="Freeform 4" id="4"/>
          <p:cNvSpPr/>
          <p:nvPr/>
        </p:nvSpPr>
        <p:spPr>
          <a:xfrm flipH="false" flipV="false" rot="0">
            <a:off x="794217" y="3131904"/>
            <a:ext cx="5650889" cy="5650889"/>
          </a:xfrm>
          <a:custGeom>
            <a:avLst/>
            <a:gdLst/>
            <a:ahLst/>
            <a:cxnLst/>
            <a:rect r="r" b="b" t="t" l="l"/>
            <a:pathLst>
              <a:path h="5650889" w="5650889">
                <a:moveTo>
                  <a:pt x="0" y="0"/>
                </a:moveTo>
                <a:lnTo>
                  <a:pt x="5650889" y="0"/>
                </a:lnTo>
                <a:lnTo>
                  <a:pt x="5650889" y="5650889"/>
                </a:lnTo>
                <a:lnTo>
                  <a:pt x="0" y="5650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6597860" y="1496752"/>
            <a:ext cx="10661440" cy="8365448"/>
            <a:chOff x="0" y="0"/>
            <a:chExt cx="14215254" cy="11153931"/>
          </a:xfrm>
        </p:grpSpPr>
        <p:sp>
          <p:nvSpPr>
            <p:cNvPr name="AutoShape 6" id="6"/>
            <p:cNvSpPr/>
            <p:nvPr/>
          </p:nvSpPr>
          <p:spPr>
            <a:xfrm flipH="true" flipV="true">
              <a:off x="14189947" y="0"/>
              <a:ext cx="0" cy="11092107"/>
            </a:xfrm>
            <a:prstGeom prst="line">
              <a:avLst/>
            </a:prstGeom>
            <a:ln cap="flat" w="50613">
              <a:solidFill>
                <a:srgbClr val="FFFFFF"/>
              </a:solidFill>
              <a:prstDash val="solid"/>
              <a:headEnd type="none" len="sm" w="sm"/>
              <a:tailEnd type="none" len="sm" w="sm"/>
            </a:ln>
          </p:spPr>
        </p:sp>
        <p:sp>
          <p:nvSpPr>
            <p:cNvPr name="AutoShape 7" id="7"/>
            <p:cNvSpPr/>
            <p:nvPr/>
          </p:nvSpPr>
          <p:spPr>
            <a:xfrm flipH="true">
              <a:off x="0" y="11128624"/>
              <a:ext cx="14189947" cy="0"/>
            </a:xfrm>
            <a:prstGeom prst="line">
              <a:avLst/>
            </a:prstGeom>
            <a:ln cap="flat" w="50613">
              <a:solidFill>
                <a:srgbClr val="FFFFFF"/>
              </a:solidFill>
              <a:prstDash val="solid"/>
              <a:headEnd type="none" len="sm" w="sm"/>
              <a:tailEnd type="none" len="sm" w="sm"/>
            </a:ln>
          </p:spPr>
        </p:sp>
      </p:grpSp>
      <p:sp>
        <p:nvSpPr>
          <p:cNvPr name="Freeform 8" id="8"/>
          <p:cNvSpPr/>
          <p:nvPr/>
        </p:nvSpPr>
        <p:spPr>
          <a:xfrm flipH="false" flipV="false" rot="0">
            <a:off x="2931409" y="2510979"/>
            <a:ext cx="638979" cy="1287320"/>
          </a:xfrm>
          <a:custGeom>
            <a:avLst/>
            <a:gdLst/>
            <a:ahLst/>
            <a:cxnLst/>
            <a:rect r="r" b="b" t="t" l="l"/>
            <a:pathLst>
              <a:path h="1287320" w="638979">
                <a:moveTo>
                  <a:pt x="0" y="0"/>
                </a:moveTo>
                <a:lnTo>
                  <a:pt x="638979" y="0"/>
                </a:lnTo>
                <a:lnTo>
                  <a:pt x="638979" y="1287321"/>
                </a:lnTo>
                <a:lnTo>
                  <a:pt x="0" y="12873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30596" y="7700189"/>
            <a:ext cx="521224" cy="880230"/>
          </a:xfrm>
          <a:custGeom>
            <a:avLst/>
            <a:gdLst/>
            <a:ahLst/>
            <a:cxnLst/>
            <a:rect r="r" b="b" t="t" l="l"/>
            <a:pathLst>
              <a:path h="880230" w="521224">
                <a:moveTo>
                  <a:pt x="0" y="0"/>
                </a:moveTo>
                <a:lnTo>
                  <a:pt x="521224" y="0"/>
                </a:lnTo>
                <a:lnTo>
                  <a:pt x="521224" y="880229"/>
                </a:lnTo>
                <a:lnTo>
                  <a:pt x="0" y="8802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7014786" y="1363402"/>
            <a:ext cx="10244514" cy="8197596"/>
          </a:xfrm>
          <a:prstGeom prst="rect">
            <a:avLst/>
          </a:prstGeom>
        </p:spPr>
        <p:txBody>
          <a:bodyPr anchor="t" rtlCol="false" tIns="0" lIns="0" bIns="0" rIns="0">
            <a:spAutoFit/>
          </a:bodyPr>
          <a:lstStyle/>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ישנם שלושה דרגות קושי למשחק: קל, בינוני וקשה</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השחקן מתחיל את המשחק בקצה העליון של הלוח ומטרתו להגיע לקצה השני מבלי להתפס על  ידי השחקנים של המחשב.</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לרשות השחקן שני כוחות רנדומלים שהוא יכול להשתמש בהם פעם אחת:</a:t>
            </a:r>
          </a:p>
          <a:p>
            <a:pPr algn="r" rtl="true">
              <a:lnSpc>
                <a:spcPts val="5021"/>
              </a:lnSpc>
            </a:pPr>
            <a:r>
              <a:rPr lang="ar-EG" sz="3099">
                <a:solidFill>
                  <a:srgbClr val="FFFFFF"/>
                </a:solidFill>
                <a:latin typeface="DM Sans"/>
                <a:ea typeface="DM Sans"/>
                <a:cs typeface="DM Sans"/>
                <a:sym typeface="DM Sans"/>
                <a:rtl val="true"/>
              </a:rPr>
              <a:t>    </a:t>
            </a:r>
            <a:r>
              <a:rPr lang="en-US" sz="3099">
                <a:solidFill>
                  <a:srgbClr val="FFFFFF"/>
                </a:solidFill>
                <a:latin typeface="DM Sans"/>
                <a:ea typeface="DM Sans"/>
                <a:cs typeface="DM Sans"/>
                <a:sym typeface="DM Sans"/>
              </a:rPr>
              <a:t>1</a:t>
            </a:r>
            <a:r>
              <a:rPr lang="ar-EG" sz="3099">
                <a:solidFill>
                  <a:srgbClr val="FFFFFF"/>
                </a:solidFill>
                <a:latin typeface="DM Sans"/>
                <a:ea typeface="DM Sans"/>
                <a:cs typeface="DM Sans"/>
                <a:sym typeface="DM Sans"/>
                <a:rtl val="true"/>
              </a:rPr>
              <a:t>. </a:t>
            </a:r>
            <a:r>
              <a:rPr lang="he-IL" sz="3099">
                <a:solidFill>
                  <a:srgbClr val="FFFFFF"/>
                </a:solidFill>
                <a:latin typeface="DM Sans"/>
                <a:ea typeface="DM Sans"/>
                <a:cs typeface="DM Sans"/>
                <a:sym typeface="DM Sans"/>
                <a:rtl val="true"/>
              </a:rPr>
              <a:t>להקפיא את השחקן הקרוב אליו לשני תורות</a:t>
            </a:r>
          </a:p>
          <a:p>
            <a:pPr algn="r" rtl="true">
              <a:lnSpc>
                <a:spcPts val="5021"/>
              </a:lnSpc>
            </a:pPr>
            <a:r>
              <a:rPr lang="ar-EG" sz="3099">
                <a:solidFill>
                  <a:srgbClr val="FFFFFF"/>
                </a:solidFill>
                <a:latin typeface="DM Sans"/>
                <a:ea typeface="DM Sans"/>
                <a:cs typeface="DM Sans"/>
                <a:sym typeface="DM Sans"/>
                <a:rtl val="true"/>
              </a:rPr>
              <a:t>    </a:t>
            </a:r>
            <a:r>
              <a:rPr lang="en-US" sz="3099">
                <a:solidFill>
                  <a:srgbClr val="FFFFFF"/>
                </a:solidFill>
                <a:latin typeface="DM Sans"/>
                <a:ea typeface="DM Sans"/>
                <a:cs typeface="DM Sans"/>
                <a:sym typeface="DM Sans"/>
              </a:rPr>
              <a:t>2</a:t>
            </a:r>
            <a:r>
              <a:rPr lang="he-IL" sz="3099">
                <a:solidFill>
                  <a:srgbClr val="FFFFFF"/>
                </a:solidFill>
                <a:latin typeface="DM Sans"/>
                <a:ea typeface="DM Sans"/>
                <a:cs typeface="DM Sans"/>
                <a:sym typeface="DM Sans"/>
                <a:rtl val="true"/>
              </a:rPr>
              <a:t>. להעיף את השחקנים של המחשב לקצה הלוח</a:t>
            </a:r>
          </a:p>
          <a:p>
            <a:pPr algn="r" rtl="true">
              <a:lnSpc>
                <a:spcPts val="5021"/>
              </a:lnSpc>
            </a:pPr>
            <a:r>
              <a:rPr lang="ar-EG" sz="3099">
                <a:solidFill>
                  <a:srgbClr val="FFFFFF"/>
                </a:solidFill>
                <a:latin typeface="DM Sans"/>
                <a:ea typeface="DM Sans"/>
                <a:cs typeface="DM Sans"/>
                <a:sym typeface="DM Sans"/>
                <a:rtl val="true"/>
              </a:rPr>
              <a:t>    </a:t>
            </a:r>
            <a:r>
              <a:rPr lang="en-US" sz="3099">
                <a:solidFill>
                  <a:srgbClr val="FFFFFF"/>
                </a:solidFill>
                <a:latin typeface="DM Sans"/>
                <a:ea typeface="DM Sans"/>
                <a:cs typeface="DM Sans"/>
                <a:sym typeface="DM Sans"/>
              </a:rPr>
              <a:t>3</a:t>
            </a:r>
            <a:r>
              <a:rPr lang="he-IL" sz="3099">
                <a:solidFill>
                  <a:srgbClr val="FFFFFF"/>
                </a:solidFill>
                <a:latin typeface="DM Sans"/>
                <a:ea typeface="DM Sans"/>
                <a:cs typeface="DM Sans"/>
                <a:sym typeface="DM Sans"/>
                <a:rtl val="true"/>
              </a:rPr>
              <a:t>.לקפוץ שני צעדים לכיוון שנבחר במקום אחד                          .   </a:t>
            </a:r>
            <a:r>
              <a:rPr lang="en-US" sz="3099">
                <a:solidFill>
                  <a:srgbClr val="FFFFFF"/>
                </a:solidFill>
                <a:latin typeface="DM Sans"/>
                <a:ea typeface="DM Sans"/>
                <a:cs typeface="DM Sans"/>
                <a:sym typeface="DM Sans"/>
              </a:rPr>
              <a:t>4</a:t>
            </a:r>
            <a:r>
              <a:rPr lang="he-IL" sz="3099">
                <a:solidFill>
                  <a:srgbClr val="FFFFFF"/>
                </a:solidFill>
                <a:latin typeface="DM Sans"/>
                <a:ea typeface="DM Sans"/>
                <a:cs typeface="DM Sans"/>
                <a:sym typeface="DM Sans"/>
                <a:rtl val="true"/>
              </a:rPr>
              <a:t>. לשנות את את מיקום הקירות</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השחקנים של המחשב מתחילים במקומות רנדומלים על השורה התחתונה, וכל השחקנים של המחשב רשאים לזוז בתור שלו.</a:t>
            </a:r>
          </a:p>
        </p:txBody>
      </p:sp>
      <p:sp>
        <p:nvSpPr>
          <p:cNvPr name="TextBox 11" id="11"/>
          <p:cNvSpPr txBox="true"/>
          <p:nvPr/>
        </p:nvSpPr>
        <p:spPr>
          <a:xfrm rot="0">
            <a:off x="11428372" y="141607"/>
            <a:ext cx="4904975" cy="1193280"/>
          </a:xfrm>
          <a:prstGeom prst="rect">
            <a:avLst/>
          </a:prstGeom>
        </p:spPr>
        <p:txBody>
          <a:bodyPr anchor="t" rtlCol="false" tIns="0" lIns="0" bIns="0" rIns="0">
            <a:spAutoFit/>
          </a:bodyPr>
          <a:lstStyle/>
          <a:p>
            <a:pPr algn="r" rtl="true">
              <a:lnSpc>
                <a:spcPts val="10102"/>
              </a:lnSpc>
            </a:pPr>
            <a:r>
              <a:rPr lang="he-IL" sz="6235">
                <a:solidFill>
                  <a:srgbClr val="FFFFFF"/>
                </a:solidFill>
                <a:latin typeface="DM Sans"/>
                <a:ea typeface="DM Sans"/>
                <a:cs typeface="DM Sans"/>
                <a:sym typeface="DM Sans"/>
                <a:rtl val="true"/>
              </a:rPr>
              <a:t>כללי המשחק:</a:t>
            </a:r>
          </a:p>
        </p:txBody>
      </p:sp>
      <p:sp>
        <p:nvSpPr>
          <p:cNvPr name="Freeform 12" id="12"/>
          <p:cNvSpPr/>
          <p:nvPr/>
        </p:nvSpPr>
        <p:spPr>
          <a:xfrm flipH="false" flipV="false" rot="0">
            <a:off x="3726876" y="7700189"/>
            <a:ext cx="521224" cy="880230"/>
          </a:xfrm>
          <a:custGeom>
            <a:avLst/>
            <a:gdLst/>
            <a:ahLst/>
            <a:cxnLst/>
            <a:rect r="r" b="b" t="t" l="l"/>
            <a:pathLst>
              <a:path h="880230" w="521224">
                <a:moveTo>
                  <a:pt x="0" y="0"/>
                </a:moveTo>
                <a:lnTo>
                  <a:pt x="521224" y="0"/>
                </a:lnTo>
                <a:lnTo>
                  <a:pt x="521224" y="880229"/>
                </a:lnTo>
                <a:lnTo>
                  <a:pt x="0" y="8802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363345" y="866835"/>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2"/>
            <a:stretch>
              <a:fillRect l="0" t="0" r="0" b="0"/>
            </a:stretch>
          </a:blipFill>
        </p:spPr>
      </p:sp>
      <p:sp>
        <p:nvSpPr>
          <p:cNvPr name="Freeform 3" id="3"/>
          <p:cNvSpPr/>
          <p:nvPr/>
        </p:nvSpPr>
        <p:spPr>
          <a:xfrm flipH="false" flipV="false" rot="0">
            <a:off x="-478573" y="7467055"/>
            <a:ext cx="6819964" cy="5836080"/>
          </a:xfrm>
          <a:custGeom>
            <a:avLst/>
            <a:gdLst/>
            <a:ahLst/>
            <a:cxnLst/>
            <a:rect r="r" b="b" t="t" l="l"/>
            <a:pathLst>
              <a:path h="5836080" w="6819964">
                <a:moveTo>
                  <a:pt x="0" y="0"/>
                </a:moveTo>
                <a:lnTo>
                  <a:pt x="6819964" y="0"/>
                </a:lnTo>
                <a:lnTo>
                  <a:pt x="6819964" y="5836080"/>
                </a:lnTo>
                <a:lnTo>
                  <a:pt x="0" y="5836080"/>
                </a:lnTo>
                <a:lnTo>
                  <a:pt x="0" y="0"/>
                </a:lnTo>
                <a:close/>
              </a:path>
            </a:pathLst>
          </a:custGeom>
          <a:blipFill>
            <a:blip r:embed="rId3"/>
            <a:stretch>
              <a:fillRect l="0" t="0" r="0" b="0"/>
            </a:stretch>
          </a:blipFill>
        </p:spPr>
      </p:sp>
      <p:sp>
        <p:nvSpPr>
          <p:cNvPr name="Freeform 4" id="4"/>
          <p:cNvSpPr/>
          <p:nvPr/>
        </p:nvSpPr>
        <p:spPr>
          <a:xfrm flipH="false" flipV="false" rot="0">
            <a:off x="794217" y="3131904"/>
            <a:ext cx="5650889" cy="5650889"/>
          </a:xfrm>
          <a:custGeom>
            <a:avLst/>
            <a:gdLst/>
            <a:ahLst/>
            <a:cxnLst/>
            <a:rect r="r" b="b" t="t" l="l"/>
            <a:pathLst>
              <a:path h="5650889" w="5650889">
                <a:moveTo>
                  <a:pt x="0" y="0"/>
                </a:moveTo>
                <a:lnTo>
                  <a:pt x="5650889" y="0"/>
                </a:lnTo>
                <a:lnTo>
                  <a:pt x="5650889" y="5650889"/>
                </a:lnTo>
                <a:lnTo>
                  <a:pt x="0" y="5650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6640982" y="2617728"/>
            <a:ext cx="10618318" cy="6679242"/>
            <a:chOff x="0" y="0"/>
            <a:chExt cx="14157757" cy="8905656"/>
          </a:xfrm>
        </p:grpSpPr>
        <p:sp>
          <p:nvSpPr>
            <p:cNvPr name="AutoShape 6" id="6"/>
            <p:cNvSpPr/>
            <p:nvPr/>
          </p:nvSpPr>
          <p:spPr>
            <a:xfrm flipH="true" flipV="true">
              <a:off x="14132451" y="0"/>
              <a:ext cx="0" cy="8851209"/>
            </a:xfrm>
            <a:prstGeom prst="line">
              <a:avLst/>
            </a:prstGeom>
            <a:ln cap="flat" w="50613">
              <a:solidFill>
                <a:srgbClr val="FFFFFF"/>
              </a:solidFill>
              <a:prstDash val="solid"/>
              <a:headEnd type="none" len="sm" w="sm"/>
              <a:tailEnd type="none" len="sm" w="sm"/>
            </a:ln>
          </p:spPr>
        </p:sp>
        <p:sp>
          <p:nvSpPr>
            <p:cNvPr name="AutoShape 7" id="7"/>
            <p:cNvSpPr/>
            <p:nvPr/>
          </p:nvSpPr>
          <p:spPr>
            <a:xfrm flipH="true">
              <a:off x="0" y="8880349"/>
              <a:ext cx="14132451" cy="0"/>
            </a:xfrm>
            <a:prstGeom prst="line">
              <a:avLst/>
            </a:prstGeom>
            <a:ln cap="flat" w="50613">
              <a:solidFill>
                <a:srgbClr val="FFFFFF"/>
              </a:solidFill>
              <a:prstDash val="solid"/>
              <a:headEnd type="none" len="sm" w="sm"/>
              <a:tailEnd type="none" len="sm" w="sm"/>
            </a:ln>
          </p:spPr>
        </p:sp>
      </p:grpSp>
      <p:sp>
        <p:nvSpPr>
          <p:cNvPr name="Freeform 8" id="8"/>
          <p:cNvSpPr/>
          <p:nvPr/>
        </p:nvSpPr>
        <p:spPr>
          <a:xfrm flipH="false" flipV="false" rot="0">
            <a:off x="2931409" y="2510979"/>
            <a:ext cx="638979" cy="1287320"/>
          </a:xfrm>
          <a:custGeom>
            <a:avLst/>
            <a:gdLst/>
            <a:ahLst/>
            <a:cxnLst/>
            <a:rect r="r" b="b" t="t" l="l"/>
            <a:pathLst>
              <a:path h="1287320" w="638979">
                <a:moveTo>
                  <a:pt x="0" y="0"/>
                </a:moveTo>
                <a:lnTo>
                  <a:pt x="638979" y="0"/>
                </a:lnTo>
                <a:lnTo>
                  <a:pt x="638979" y="1287321"/>
                </a:lnTo>
                <a:lnTo>
                  <a:pt x="0" y="12873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30596" y="7700189"/>
            <a:ext cx="521224" cy="880230"/>
          </a:xfrm>
          <a:custGeom>
            <a:avLst/>
            <a:gdLst/>
            <a:ahLst/>
            <a:cxnLst/>
            <a:rect r="r" b="b" t="t" l="l"/>
            <a:pathLst>
              <a:path h="880230" w="521224">
                <a:moveTo>
                  <a:pt x="0" y="0"/>
                </a:moveTo>
                <a:lnTo>
                  <a:pt x="521224" y="0"/>
                </a:lnTo>
                <a:lnTo>
                  <a:pt x="521224" y="880229"/>
                </a:lnTo>
                <a:lnTo>
                  <a:pt x="0" y="8802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6848712" y="2618724"/>
            <a:ext cx="10202859" cy="7583234"/>
          </a:xfrm>
          <a:prstGeom prst="rect">
            <a:avLst/>
          </a:prstGeom>
        </p:spPr>
        <p:txBody>
          <a:bodyPr anchor="t" rtlCol="false" tIns="0" lIns="0" bIns="0" rIns="0">
            <a:spAutoFit/>
          </a:bodyPr>
          <a:lstStyle/>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ישנם שני סוגי כלים למחשב, הקסדה והאייל. האייל זז באלכסונים והקסדה זזה לאורך ולרוחב.</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ברמות הבינוני והקשה ישנה “רכבת” שעוברת בשורה רנדומלית מימין לשמאל והיא זזה בכל תור של השחקן.</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רמות המשחק: קל- ברמה הקלה ישנו רק חלק אחד של קסדה שמנסה לתפוס את השחקן.</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בינוני-יש שני כלים שמנסים לתפוס את השחקן ורכבת שעוברת בשורה מהלוח.</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קשה-ישנם שלושה כלים שני קסדות ואייל שמנסה לתפוס את השחקן, רכבת ו</a:t>
            </a:r>
            <a:r>
              <a:rPr lang="en-US" sz="3099">
                <a:solidFill>
                  <a:srgbClr val="FFFFFF"/>
                </a:solidFill>
                <a:latin typeface="DM Sans"/>
                <a:ea typeface="DM Sans"/>
                <a:cs typeface="DM Sans"/>
                <a:sym typeface="DM Sans"/>
              </a:rPr>
              <a:t>5</a:t>
            </a:r>
            <a:r>
              <a:rPr lang="he-IL" sz="3099">
                <a:solidFill>
                  <a:srgbClr val="FFFFFF"/>
                </a:solidFill>
                <a:latin typeface="DM Sans"/>
                <a:ea typeface="DM Sans"/>
                <a:cs typeface="DM Sans"/>
                <a:sym typeface="DM Sans"/>
                <a:rtl val="true"/>
              </a:rPr>
              <a:t> קירות שבריבוע שלהם לא ניתן לדרוך.</a:t>
            </a:r>
          </a:p>
          <a:p>
            <a:pPr algn="r" rtl="true">
              <a:lnSpc>
                <a:spcPts val="5021"/>
              </a:lnSpc>
            </a:pPr>
          </a:p>
          <a:p>
            <a:pPr algn="r" rtl="true">
              <a:lnSpc>
                <a:spcPts val="5021"/>
              </a:lnSpc>
            </a:pPr>
          </a:p>
        </p:txBody>
      </p:sp>
      <p:sp>
        <p:nvSpPr>
          <p:cNvPr name="TextBox 11" id="11"/>
          <p:cNvSpPr txBox="true"/>
          <p:nvPr/>
        </p:nvSpPr>
        <p:spPr>
          <a:xfrm rot="0">
            <a:off x="11265602" y="923992"/>
            <a:ext cx="4904975" cy="1193280"/>
          </a:xfrm>
          <a:prstGeom prst="rect">
            <a:avLst/>
          </a:prstGeom>
        </p:spPr>
        <p:txBody>
          <a:bodyPr anchor="t" rtlCol="false" tIns="0" lIns="0" bIns="0" rIns="0">
            <a:spAutoFit/>
          </a:bodyPr>
          <a:lstStyle/>
          <a:p>
            <a:pPr algn="r" rtl="true">
              <a:lnSpc>
                <a:spcPts val="10102"/>
              </a:lnSpc>
            </a:pPr>
            <a:r>
              <a:rPr lang="he-IL" sz="6235">
                <a:solidFill>
                  <a:srgbClr val="FFFFFF"/>
                </a:solidFill>
                <a:latin typeface="DM Sans"/>
                <a:ea typeface="DM Sans"/>
                <a:cs typeface="DM Sans"/>
                <a:sym typeface="DM Sans"/>
                <a:rtl val="true"/>
              </a:rPr>
              <a:t>כללי המשחק:</a:t>
            </a:r>
          </a:p>
        </p:txBody>
      </p:sp>
      <p:sp>
        <p:nvSpPr>
          <p:cNvPr name="Freeform 12" id="12"/>
          <p:cNvSpPr/>
          <p:nvPr/>
        </p:nvSpPr>
        <p:spPr>
          <a:xfrm flipH="false" flipV="false" rot="0">
            <a:off x="3726876" y="7700189"/>
            <a:ext cx="521224" cy="880230"/>
          </a:xfrm>
          <a:custGeom>
            <a:avLst/>
            <a:gdLst/>
            <a:ahLst/>
            <a:cxnLst/>
            <a:rect r="r" b="b" t="t" l="l"/>
            <a:pathLst>
              <a:path h="880230" w="521224">
                <a:moveTo>
                  <a:pt x="0" y="0"/>
                </a:moveTo>
                <a:lnTo>
                  <a:pt x="521224" y="0"/>
                </a:lnTo>
                <a:lnTo>
                  <a:pt x="521224" y="880229"/>
                </a:lnTo>
                <a:lnTo>
                  <a:pt x="0" y="8802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94217" y="3131904"/>
            <a:ext cx="5650889" cy="5650889"/>
          </a:xfrm>
          <a:custGeom>
            <a:avLst/>
            <a:gdLst/>
            <a:ahLst/>
            <a:cxnLst/>
            <a:rect r="r" b="b" t="t" l="l"/>
            <a:pathLst>
              <a:path h="5650889" w="5650889">
                <a:moveTo>
                  <a:pt x="0" y="0"/>
                </a:moveTo>
                <a:lnTo>
                  <a:pt x="5650889" y="0"/>
                </a:lnTo>
                <a:lnTo>
                  <a:pt x="5650889" y="5650889"/>
                </a:lnTo>
                <a:lnTo>
                  <a:pt x="0" y="5650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2931409" y="2510979"/>
            <a:ext cx="638979" cy="1287320"/>
          </a:xfrm>
          <a:custGeom>
            <a:avLst/>
            <a:gdLst/>
            <a:ahLst/>
            <a:cxnLst/>
            <a:rect r="r" b="b" t="t" l="l"/>
            <a:pathLst>
              <a:path h="1287320" w="638979">
                <a:moveTo>
                  <a:pt x="0" y="0"/>
                </a:moveTo>
                <a:lnTo>
                  <a:pt x="638979" y="0"/>
                </a:lnTo>
                <a:lnTo>
                  <a:pt x="638979" y="1287321"/>
                </a:lnTo>
                <a:lnTo>
                  <a:pt x="0" y="12873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30596" y="7700189"/>
            <a:ext cx="521224" cy="880230"/>
          </a:xfrm>
          <a:custGeom>
            <a:avLst/>
            <a:gdLst/>
            <a:ahLst/>
            <a:cxnLst/>
            <a:rect r="r" b="b" t="t" l="l"/>
            <a:pathLst>
              <a:path h="880230" w="521224">
                <a:moveTo>
                  <a:pt x="0" y="0"/>
                </a:moveTo>
                <a:lnTo>
                  <a:pt x="521224" y="0"/>
                </a:lnTo>
                <a:lnTo>
                  <a:pt x="521224" y="880229"/>
                </a:lnTo>
                <a:lnTo>
                  <a:pt x="0" y="8802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3726876" y="7700189"/>
            <a:ext cx="521224" cy="880230"/>
          </a:xfrm>
          <a:custGeom>
            <a:avLst/>
            <a:gdLst/>
            <a:ahLst/>
            <a:cxnLst/>
            <a:rect r="r" b="b" t="t" l="l"/>
            <a:pathLst>
              <a:path h="880230" w="521224">
                <a:moveTo>
                  <a:pt x="0" y="0"/>
                </a:moveTo>
                <a:lnTo>
                  <a:pt x="521224" y="0"/>
                </a:lnTo>
                <a:lnTo>
                  <a:pt x="521224" y="880229"/>
                </a:lnTo>
                <a:lnTo>
                  <a:pt x="0" y="8802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2242379" y="4557529"/>
            <a:ext cx="702342" cy="702342"/>
          </a:xfrm>
          <a:custGeom>
            <a:avLst/>
            <a:gdLst/>
            <a:ahLst/>
            <a:cxnLst/>
            <a:rect r="r" b="b" t="t" l="l"/>
            <a:pathLst>
              <a:path h="702342" w="702342">
                <a:moveTo>
                  <a:pt x="0" y="0"/>
                </a:moveTo>
                <a:lnTo>
                  <a:pt x="702341" y="0"/>
                </a:lnTo>
                <a:lnTo>
                  <a:pt x="702341" y="702341"/>
                </a:lnTo>
                <a:lnTo>
                  <a:pt x="0" y="7023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3619662" y="5259870"/>
            <a:ext cx="702342" cy="702342"/>
          </a:xfrm>
          <a:custGeom>
            <a:avLst/>
            <a:gdLst/>
            <a:ahLst/>
            <a:cxnLst/>
            <a:rect r="r" b="b" t="t" l="l"/>
            <a:pathLst>
              <a:path h="702342" w="702342">
                <a:moveTo>
                  <a:pt x="0" y="0"/>
                </a:moveTo>
                <a:lnTo>
                  <a:pt x="702341" y="0"/>
                </a:lnTo>
                <a:lnTo>
                  <a:pt x="702341" y="702342"/>
                </a:lnTo>
                <a:lnTo>
                  <a:pt x="0" y="7023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229068" y="6630612"/>
            <a:ext cx="702342" cy="702342"/>
          </a:xfrm>
          <a:custGeom>
            <a:avLst/>
            <a:gdLst/>
            <a:ahLst/>
            <a:cxnLst/>
            <a:rect r="r" b="b" t="t" l="l"/>
            <a:pathLst>
              <a:path h="702342" w="702342">
                <a:moveTo>
                  <a:pt x="0" y="0"/>
                </a:moveTo>
                <a:lnTo>
                  <a:pt x="702341" y="0"/>
                </a:lnTo>
                <a:lnTo>
                  <a:pt x="702341" y="702342"/>
                </a:lnTo>
                <a:lnTo>
                  <a:pt x="0" y="7023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4322003" y="7349018"/>
            <a:ext cx="702342" cy="702342"/>
          </a:xfrm>
          <a:custGeom>
            <a:avLst/>
            <a:gdLst/>
            <a:ahLst/>
            <a:cxnLst/>
            <a:rect r="r" b="b" t="t" l="l"/>
            <a:pathLst>
              <a:path h="702342" w="702342">
                <a:moveTo>
                  <a:pt x="0" y="0"/>
                </a:moveTo>
                <a:lnTo>
                  <a:pt x="702342" y="0"/>
                </a:lnTo>
                <a:lnTo>
                  <a:pt x="702342" y="702341"/>
                </a:lnTo>
                <a:lnTo>
                  <a:pt x="0" y="7023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3619662" y="4552666"/>
            <a:ext cx="702342" cy="702342"/>
          </a:xfrm>
          <a:custGeom>
            <a:avLst/>
            <a:gdLst/>
            <a:ahLst/>
            <a:cxnLst/>
            <a:rect r="r" b="b" t="t" l="l"/>
            <a:pathLst>
              <a:path h="702342" w="702342">
                <a:moveTo>
                  <a:pt x="0" y="0"/>
                </a:moveTo>
                <a:lnTo>
                  <a:pt x="702341" y="0"/>
                </a:lnTo>
                <a:lnTo>
                  <a:pt x="702341" y="702341"/>
                </a:lnTo>
                <a:lnTo>
                  <a:pt x="0" y="7023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4338659" y="6112925"/>
            <a:ext cx="2005125" cy="517687"/>
          </a:xfrm>
          <a:custGeom>
            <a:avLst/>
            <a:gdLst/>
            <a:ahLst/>
            <a:cxnLst/>
            <a:rect r="r" b="b" t="t" l="l"/>
            <a:pathLst>
              <a:path h="517687" w="2005125">
                <a:moveTo>
                  <a:pt x="0" y="0"/>
                </a:moveTo>
                <a:lnTo>
                  <a:pt x="2005124" y="0"/>
                </a:lnTo>
                <a:lnTo>
                  <a:pt x="2005124" y="517687"/>
                </a:lnTo>
                <a:lnTo>
                  <a:pt x="0" y="51768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5183929" y="7700189"/>
            <a:ext cx="521224" cy="880230"/>
          </a:xfrm>
          <a:custGeom>
            <a:avLst/>
            <a:gdLst/>
            <a:ahLst/>
            <a:cxnLst/>
            <a:rect r="r" b="b" t="t" l="l"/>
            <a:pathLst>
              <a:path h="880230" w="521224">
                <a:moveTo>
                  <a:pt x="0" y="0"/>
                </a:moveTo>
                <a:lnTo>
                  <a:pt x="521224" y="0"/>
                </a:lnTo>
                <a:lnTo>
                  <a:pt x="521224" y="880229"/>
                </a:lnTo>
                <a:lnTo>
                  <a:pt x="0" y="8802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4446611">
            <a:off x="15472866" y="5615713"/>
            <a:ext cx="6819964" cy="5836080"/>
          </a:xfrm>
          <a:custGeom>
            <a:avLst/>
            <a:gdLst/>
            <a:ahLst/>
            <a:cxnLst/>
            <a:rect r="r" b="b" t="t" l="l"/>
            <a:pathLst>
              <a:path h="5836080" w="6819964">
                <a:moveTo>
                  <a:pt x="0" y="0"/>
                </a:moveTo>
                <a:lnTo>
                  <a:pt x="6819964" y="0"/>
                </a:lnTo>
                <a:lnTo>
                  <a:pt x="6819964" y="5836080"/>
                </a:lnTo>
                <a:lnTo>
                  <a:pt x="0" y="5836080"/>
                </a:lnTo>
                <a:lnTo>
                  <a:pt x="0" y="0"/>
                </a:lnTo>
                <a:close/>
              </a:path>
            </a:pathLst>
          </a:custGeom>
          <a:blipFill>
            <a:blip r:embed="rId2"/>
            <a:stretch>
              <a:fillRect l="0" t="0" r="0" b="0"/>
            </a:stretch>
          </a:blipFill>
        </p:spPr>
      </p:sp>
      <p:grpSp>
        <p:nvGrpSpPr>
          <p:cNvPr name="Group 3" id="3"/>
          <p:cNvGrpSpPr/>
          <p:nvPr/>
        </p:nvGrpSpPr>
        <p:grpSpPr>
          <a:xfrm rot="0">
            <a:off x="6640982" y="3045059"/>
            <a:ext cx="10657510" cy="5824579"/>
            <a:chOff x="0" y="0"/>
            <a:chExt cx="14210013" cy="7766105"/>
          </a:xfrm>
        </p:grpSpPr>
        <p:sp>
          <p:nvSpPr>
            <p:cNvPr name="AutoShape 4" id="4"/>
            <p:cNvSpPr/>
            <p:nvPr/>
          </p:nvSpPr>
          <p:spPr>
            <a:xfrm flipH="true" flipV="true">
              <a:off x="14184613" y="0"/>
              <a:ext cx="0" cy="7715305"/>
            </a:xfrm>
            <a:prstGeom prst="line">
              <a:avLst/>
            </a:prstGeom>
            <a:ln cap="flat" w="50800">
              <a:solidFill>
                <a:srgbClr val="FFFFFF"/>
              </a:solidFill>
              <a:prstDash val="solid"/>
              <a:headEnd type="none" len="sm" w="sm"/>
              <a:tailEnd type="none" len="sm" w="sm"/>
            </a:ln>
          </p:spPr>
        </p:sp>
        <p:sp>
          <p:nvSpPr>
            <p:cNvPr name="AutoShape 5" id="5"/>
            <p:cNvSpPr/>
            <p:nvPr/>
          </p:nvSpPr>
          <p:spPr>
            <a:xfrm flipH="true">
              <a:off x="0" y="7740705"/>
              <a:ext cx="14184613" cy="0"/>
            </a:xfrm>
            <a:prstGeom prst="line">
              <a:avLst/>
            </a:prstGeom>
            <a:ln cap="flat" w="50800">
              <a:solidFill>
                <a:srgbClr val="FFFFFF"/>
              </a:solidFill>
              <a:prstDash val="solid"/>
              <a:headEnd type="none" len="sm" w="sm"/>
              <a:tailEnd type="none" len="sm" w="sm"/>
            </a:ln>
          </p:spPr>
        </p:sp>
      </p:grpSp>
      <p:sp>
        <p:nvSpPr>
          <p:cNvPr name="TextBox 6" id="6"/>
          <p:cNvSpPr txBox="true"/>
          <p:nvPr/>
        </p:nvSpPr>
        <p:spPr>
          <a:xfrm rot="0">
            <a:off x="3615042" y="2207819"/>
            <a:ext cx="13291762" cy="6325934"/>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הסבר על אלגוריתם </a:t>
            </a:r>
            <a:r>
              <a:rPr lang="en-US" sz="3099">
                <a:solidFill>
                  <a:srgbClr val="FFFFFF"/>
                </a:solidFill>
                <a:latin typeface="DM Sans"/>
                <a:ea typeface="DM Sans"/>
                <a:cs typeface="DM Sans"/>
                <a:sym typeface="DM Sans"/>
              </a:rPr>
              <a:t>alpha-beta</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אלגוריתם </a:t>
            </a:r>
            <a:r>
              <a:rPr lang="en-US" sz="3099">
                <a:solidFill>
                  <a:srgbClr val="FFFFFF"/>
                </a:solidFill>
                <a:latin typeface="DM Sans"/>
                <a:ea typeface="DM Sans"/>
                <a:cs typeface="DM Sans"/>
                <a:sym typeface="DM Sans"/>
              </a:rPr>
              <a:t>alpha-beta</a:t>
            </a:r>
            <a:r>
              <a:rPr lang="he-IL" sz="3099">
                <a:solidFill>
                  <a:srgbClr val="FFFFFF"/>
                </a:solidFill>
                <a:latin typeface="DM Sans"/>
                <a:ea typeface="DM Sans"/>
                <a:cs typeface="DM Sans"/>
                <a:sym typeface="DM Sans"/>
                <a:rtl val="true"/>
              </a:rPr>
              <a:t> הוא גרסה משופרת של אלגוריתם המינימקס. הוא משמש לחיפוש בעץ המהלכים האפשריים במשחק. האלגוריתם מסייע למצוא את המהלך הטוב ביותר עבור ה-</a:t>
            </a:r>
            <a:r>
              <a:rPr lang="en-US" sz="3099">
                <a:solidFill>
                  <a:srgbClr val="FFFFFF"/>
                </a:solidFill>
                <a:latin typeface="DM Sans"/>
                <a:ea typeface="DM Sans"/>
                <a:cs typeface="DM Sans"/>
                <a:sym typeface="DM Sans"/>
              </a:rPr>
              <a:t>AI</a:t>
            </a:r>
            <a:r>
              <a:rPr lang="he-IL" sz="3099">
                <a:solidFill>
                  <a:srgbClr val="FFFFFF"/>
                </a:solidFill>
                <a:latin typeface="DM Sans"/>
                <a:ea typeface="DM Sans"/>
                <a:cs typeface="DM Sans"/>
                <a:sym typeface="DM Sans"/>
                <a:rtl val="true"/>
              </a:rPr>
              <a:t> תוך שימוש בכמות מינימלית של חישובים.</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עקרונות עיקריים:</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חיפוש עומק: האלגוריתם בוחן מספר מסוים של מהלכים קדימה (עומק החיפוש).</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גיזום ענפים: האלגוריתם גוזם ענפים בעץ החיפוש שאינם רלוונטיים, וכך חוסך זמן חישוב.</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מינימקס: האלגוריתם מתחלף בין מקסום (לשחקן) ומינימום (ל-</a:t>
            </a:r>
            <a:r>
              <a:rPr lang="en-US" sz="3099">
                <a:solidFill>
                  <a:srgbClr val="FFFFFF"/>
                </a:solidFill>
                <a:latin typeface="DM Sans"/>
                <a:ea typeface="DM Sans"/>
                <a:cs typeface="DM Sans"/>
                <a:sym typeface="DM Sans"/>
              </a:rPr>
              <a:t>AI</a:t>
            </a:r>
            <a:r>
              <a:rPr lang="he-IL" sz="3099">
                <a:solidFill>
                  <a:srgbClr val="FFFFFF"/>
                </a:solidFill>
                <a:latin typeface="DM Sans"/>
                <a:ea typeface="DM Sans"/>
                <a:cs typeface="DM Sans"/>
                <a:sym typeface="DM Sans"/>
                <a:rtl val="true"/>
              </a:rPr>
              <a:t>) כדי למצוא את המהלך הטוב ביותר עבור כל צד.</a:t>
            </a:r>
          </a:p>
        </p:txBody>
      </p:sp>
      <p:sp>
        <p:nvSpPr>
          <p:cNvPr name="TextBox 7" id="7"/>
          <p:cNvSpPr txBox="true"/>
          <p:nvPr/>
        </p:nvSpPr>
        <p:spPr>
          <a:xfrm rot="0">
            <a:off x="5145458" y="625032"/>
            <a:ext cx="7232583" cy="1193280"/>
          </a:xfrm>
          <a:prstGeom prst="rect">
            <a:avLst/>
          </a:prstGeom>
        </p:spPr>
        <p:txBody>
          <a:bodyPr anchor="t" rtlCol="false" tIns="0" lIns="0" bIns="0" rIns="0">
            <a:spAutoFit/>
          </a:bodyPr>
          <a:lstStyle/>
          <a:p>
            <a:pPr algn="r" rtl="true">
              <a:lnSpc>
                <a:spcPts val="10102"/>
              </a:lnSpc>
            </a:pPr>
            <a:r>
              <a:rPr lang="he-IL" sz="6235">
                <a:solidFill>
                  <a:srgbClr val="FFFFFF"/>
                </a:solidFill>
                <a:latin typeface="DM Sans"/>
                <a:ea typeface="DM Sans"/>
                <a:cs typeface="DM Sans"/>
                <a:sym typeface="DM Sans"/>
                <a:rtl val="true"/>
              </a:rPr>
              <a:t>האלגוריתם שבחרנו</a:t>
            </a:r>
          </a:p>
        </p:txBody>
      </p:sp>
      <p:sp>
        <p:nvSpPr>
          <p:cNvPr name="Freeform 8" id="8"/>
          <p:cNvSpPr/>
          <p:nvPr/>
        </p:nvSpPr>
        <p:spPr>
          <a:xfrm flipH="false" flipV="false" rot="777179">
            <a:off x="-2439641" y="3525832"/>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66008" y="716187"/>
            <a:ext cx="4419183" cy="4835849"/>
          </a:xfrm>
          <a:custGeom>
            <a:avLst/>
            <a:gdLst/>
            <a:ahLst/>
            <a:cxnLst/>
            <a:rect r="r" b="b" t="t" l="l"/>
            <a:pathLst>
              <a:path h="4835849" w="4419183">
                <a:moveTo>
                  <a:pt x="0" y="0"/>
                </a:moveTo>
                <a:lnTo>
                  <a:pt x="4419183" y="0"/>
                </a:lnTo>
                <a:lnTo>
                  <a:pt x="4419183" y="4835849"/>
                </a:lnTo>
                <a:lnTo>
                  <a:pt x="0" y="4835849"/>
                </a:lnTo>
                <a:lnTo>
                  <a:pt x="0" y="0"/>
                </a:lnTo>
                <a:close/>
              </a:path>
            </a:pathLst>
          </a:custGeom>
          <a:blipFill>
            <a:blip r:embed="rId2"/>
            <a:stretch>
              <a:fillRect l="0" t="0" r="0" b="0"/>
            </a:stretch>
          </a:blipFill>
        </p:spPr>
      </p:sp>
      <p:sp>
        <p:nvSpPr>
          <p:cNvPr name="Freeform 3" id="3"/>
          <p:cNvSpPr/>
          <p:nvPr/>
        </p:nvSpPr>
        <p:spPr>
          <a:xfrm flipH="true" flipV="false" rot="751326">
            <a:off x="16302730" y="617732"/>
            <a:ext cx="2596772" cy="1986460"/>
          </a:xfrm>
          <a:custGeom>
            <a:avLst/>
            <a:gdLst/>
            <a:ahLst/>
            <a:cxnLst/>
            <a:rect r="r" b="b" t="t" l="l"/>
            <a:pathLst>
              <a:path h="1986460" w="2596772">
                <a:moveTo>
                  <a:pt x="2596773" y="0"/>
                </a:moveTo>
                <a:lnTo>
                  <a:pt x="0" y="0"/>
                </a:lnTo>
                <a:lnTo>
                  <a:pt x="0" y="1986460"/>
                </a:lnTo>
                <a:lnTo>
                  <a:pt x="2596773" y="1986460"/>
                </a:lnTo>
                <a:lnTo>
                  <a:pt x="2596773" y="0"/>
                </a:lnTo>
                <a:close/>
              </a:path>
            </a:pathLst>
          </a:custGeom>
          <a:blipFill>
            <a:blip r:embed="rId3"/>
            <a:stretch>
              <a:fillRect l="0" t="0" r="0" b="0"/>
            </a:stretch>
          </a:blipFill>
        </p:spPr>
      </p:sp>
      <p:grpSp>
        <p:nvGrpSpPr>
          <p:cNvPr name="Group 4" id="4"/>
          <p:cNvGrpSpPr/>
          <p:nvPr/>
        </p:nvGrpSpPr>
        <p:grpSpPr>
          <a:xfrm rot="0">
            <a:off x="3069885" y="2048233"/>
            <a:ext cx="13858343" cy="7171375"/>
            <a:chOff x="0" y="0"/>
            <a:chExt cx="18477791" cy="9561833"/>
          </a:xfrm>
        </p:grpSpPr>
        <p:sp>
          <p:nvSpPr>
            <p:cNvPr name="AutoShape 5" id="5"/>
            <p:cNvSpPr/>
            <p:nvPr/>
          </p:nvSpPr>
          <p:spPr>
            <a:xfrm flipH="true" flipV="true">
              <a:off x="18452391" y="0"/>
              <a:ext cx="0" cy="9505141"/>
            </a:xfrm>
            <a:prstGeom prst="line">
              <a:avLst/>
            </a:prstGeom>
            <a:ln cap="flat" w="50800">
              <a:solidFill>
                <a:srgbClr val="FFFFFF"/>
              </a:solidFill>
              <a:prstDash val="solid"/>
              <a:headEnd type="none" len="sm" w="sm"/>
              <a:tailEnd type="none" len="sm" w="sm"/>
            </a:ln>
          </p:spPr>
        </p:sp>
        <p:sp>
          <p:nvSpPr>
            <p:cNvPr name="AutoShape 6" id="6"/>
            <p:cNvSpPr/>
            <p:nvPr/>
          </p:nvSpPr>
          <p:spPr>
            <a:xfrm flipH="true">
              <a:off x="0" y="9536433"/>
              <a:ext cx="18452391" cy="0"/>
            </a:xfrm>
            <a:prstGeom prst="line">
              <a:avLst/>
            </a:prstGeom>
            <a:ln cap="flat" w="50800">
              <a:solidFill>
                <a:srgbClr val="FFFFFF"/>
              </a:solidFill>
              <a:prstDash val="solid"/>
              <a:headEnd type="none" len="sm" w="sm"/>
              <a:tailEnd type="none" len="sm" w="sm"/>
            </a:ln>
          </p:spPr>
        </p:sp>
      </p:grpSp>
      <p:sp>
        <p:nvSpPr>
          <p:cNvPr name="TextBox 7" id="7"/>
          <p:cNvSpPr txBox="true"/>
          <p:nvPr/>
        </p:nvSpPr>
        <p:spPr>
          <a:xfrm rot="0">
            <a:off x="3353175" y="1914883"/>
            <a:ext cx="13291762" cy="7568946"/>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פונקציית ההערכה היא לב ליבה ש</a:t>
            </a:r>
            <a:r>
              <a:rPr lang="he-IL" sz="3099">
                <a:solidFill>
                  <a:srgbClr val="FFFFFF"/>
                </a:solidFill>
                <a:latin typeface="DM Sans"/>
                <a:ea typeface="DM Sans"/>
                <a:cs typeface="DM Sans"/>
                <a:sym typeface="DM Sans"/>
                <a:rtl val="true"/>
              </a:rPr>
              <a:t>ל הבינה המלאכותית במשחק. היא מחשבת ציון לכל מצב משחק, כאשר ציון גבוהה יותר מצביע על מצב טוב יותר עבור ה-</a:t>
            </a:r>
            <a:r>
              <a:rPr lang="en-US" sz="3099">
                <a:solidFill>
                  <a:srgbClr val="FFFFFF"/>
                </a:solidFill>
                <a:latin typeface="DM Sans"/>
                <a:ea typeface="DM Sans"/>
                <a:cs typeface="DM Sans"/>
                <a:sym typeface="DM Sans"/>
              </a:rPr>
              <a:t>AI</a:t>
            </a:r>
            <a:r>
              <a:rPr lang="he-IL" sz="3099">
                <a:solidFill>
                  <a:srgbClr val="FFFFFF"/>
                </a:solidFill>
                <a:latin typeface="DM Sans"/>
                <a:ea typeface="DM Sans"/>
                <a:cs typeface="DM Sans"/>
                <a:sym typeface="DM Sans"/>
                <a:rtl val="true"/>
              </a:rPr>
              <a:t>. הפונקציה לוקחת בחשבון גורמים כמו:</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מר</a:t>
            </a:r>
            <a:r>
              <a:rPr lang="he-IL" sz="3099">
                <a:solidFill>
                  <a:srgbClr val="FFFFFF"/>
                </a:solidFill>
                <a:latin typeface="DM Sans"/>
                <a:ea typeface="DM Sans"/>
                <a:cs typeface="DM Sans"/>
                <a:sym typeface="DM Sans"/>
                <a:rtl val="true"/>
              </a:rPr>
              <a:t>חק מהשחקן: ערך שלילי המייצג את המרחק מהשחקן. הסימן השלילי הופך את המרחק למקסימיזציה (ככל שהערך יותר חיובי, כך המרחק קטן יותר).</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השפעת הרכבת: אם המהלך המוצע מוביל את החלק למיקום שתופסת הרכבת, מתווספת עונש להערכה. הרעיון הוא שהחלק רוצה להימנע מלהיות חסום על ידי הרכבת.</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חסימות: אם ה-</a:t>
            </a:r>
            <a:r>
              <a:rPr lang="en-US" sz="3099">
                <a:solidFill>
                  <a:srgbClr val="FFFFFF"/>
                </a:solidFill>
                <a:latin typeface="DM Sans"/>
                <a:ea typeface="DM Sans"/>
                <a:cs typeface="DM Sans"/>
                <a:sym typeface="DM Sans"/>
              </a:rPr>
              <a:t>AI</a:t>
            </a:r>
            <a:r>
              <a:rPr lang="he-IL" sz="3099">
                <a:solidFill>
                  <a:srgbClr val="FFFFFF"/>
                </a:solidFill>
                <a:latin typeface="DM Sans"/>
                <a:ea typeface="DM Sans"/>
                <a:cs typeface="DM Sans"/>
                <a:sym typeface="DM Sans"/>
                <a:rtl val="true"/>
              </a:rPr>
              <a:t> מצליח לחסום את השחקן, הציון עולה.</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אלמנטים של </a:t>
            </a:r>
            <a:r>
              <a:rPr lang="en-US" sz="3099">
                <a:solidFill>
                  <a:srgbClr val="FFFFFF"/>
                </a:solidFill>
                <a:latin typeface="DM Sans"/>
                <a:ea typeface="DM Sans"/>
                <a:cs typeface="DM Sans"/>
                <a:sym typeface="DM Sans"/>
              </a:rPr>
              <a:t>A</a:t>
            </a:r>
            <a:r>
              <a:rPr lang="he-IL" sz="3099">
                <a:solidFill>
                  <a:srgbClr val="FFFFFF"/>
                </a:solidFill>
                <a:latin typeface="DM Sans"/>
                <a:ea typeface="DM Sans"/>
                <a:cs typeface="DM Sans"/>
                <a:sym typeface="DM Sans"/>
                <a:rtl val="true"/>
              </a:rPr>
              <a:t>*: כדי לייעל את הבינה המלאכותית במשחק השתמשנו באלמנטים מאלגוריתם </a:t>
            </a:r>
            <a:r>
              <a:rPr lang="en-US" sz="3099">
                <a:solidFill>
                  <a:srgbClr val="FFFFFF"/>
                </a:solidFill>
                <a:latin typeface="DM Sans"/>
                <a:ea typeface="DM Sans"/>
                <a:cs typeface="DM Sans"/>
                <a:sym typeface="DM Sans"/>
              </a:rPr>
              <a:t>A</a:t>
            </a:r>
            <a:r>
              <a:rPr lang="he-IL" sz="3099">
                <a:solidFill>
                  <a:srgbClr val="FFFFFF"/>
                </a:solidFill>
                <a:latin typeface="DM Sans"/>
                <a:ea typeface="DM Sans"/>
                <a:cs typeface="DM Sans"/>
                <a:sym typeface="DM Sans"/>
                <a:rtl val="true"/>
              </a:rPr>
              <a:t>* כדי למצוא מרחק הכי קצר לשחקן</a:t>
            </a:r>
          </a:p>
          <a:p>
            <a:pPr algn="r" rtl="true">
              <a:lnSpc>
                <a:spcPts val="5021"/>
              </a:lnSpc>
            </a:pPr>
          </a:p>
        </p:txBody>
      </p:sp>
      <p:sp>
        <p:nvSpPr>
          <p:cNvPr name="TextBox 8" id="8"/>
          <p:cNvSpPr txBox="true"/>
          <p:nvPr/>
        </p:nvSpPr>
        <p:spPr>
          <a:xfrm rot="0">
            <a:off x="6113680" y="303473"/>
            <a:ext cx="6060641" cy="1193280"/>
          </a:xfrm>
          <a:prstGeom prst="rect">
            <a:avLst/>
          </a:prstGeom>
        </p:spPr>
        <p:txBody>
          <a:bodyPr anchor="t" rtlCol="false" tIns="0" lIns="0" bIns="0" rIns="0">
            <a:spAutoFit/>
          </a:bodyPr>
          <a:lstStyle/>
          <a:p>
            <a:pPr algn="r" rtl="true">
              <a:lnSpc>
                <a:spcPts val="10102"/>
              </a:lnSpc>
            </a:pPr>
            <a:r>
              <a:rPr lang="he-IL" sz="6235">
                <a:solidFill>
                  <a:srgbClr val="FFFFFF"/>
                </a:solidFill>
                <a:latin typeface="DM Sans"/>
                <a:ea typeface="DM Sans"/>
                <a:cs typeface="DM Sans"/>
                <a:sym typeface="DM Sans"/>
                <a:rtl val="true"/>
              </a:rPr>
              <a:t>פונקציית ההערכה</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4045925" y="2860941"/>
            <a:ext cx="13078445" cy="5272972"/>
            <a:chOff x="0" y="0"/>
            <a:chExt cx="17437926" cy="7030629"/>
          </a:xfrm>
        </p:grpSpPr>
        <p:sp>
          <p:nvSpPr>
            <p:cNvPr name="AutoShape 3" id="3"/>
            <p:cNvSpPr/>
            <p:nvPr/>
          </p:nvSpPr>
          <p:spPr>
            <a:xfrm flipH="true" flipV="true">
              <a:off x="17412526" y="0"/>
              <a:ext cx="0" cy="6982242"/>
            </a:xfrm>
            <a:prstGeom prst="line">
              <a:avLst/>
            </a:prstGeom>
            <a:ln cap="flat" w="50800">
              <a:solidFill>
                <a:srgbClr val="FFFFFF"/>
              </a:solidFill>
              <a:prstDash val="solid"/>
              <a:headEnd type="none" len="sm" w="sm"/>
              <a:tailEnd type="none" len="sm" w="sm"/>
            </a:ln>
          </p:spPr>
        </p:sp>
        <p:sp>
          <p:nvSpPr>
            <p:cNvPr name="AutoShape 4" id="4"/>
            <p:cNvSpPr/>
            <p:nvPr/>
          </p:nvSpPr>
          <p:spPr>
            <a:xfrm flipH="true">
              <a:off x="0" y="7005229"/>
              <a:ext cx="17412526" cy="0"/>
            </a:xfrm>
            <a:prstGeom prst="line">
              <a:avLst/>
            </a:prstGeom>
            <a:ln cap="flat" w="50800">
              <a:solidFill>
                <a:srgbClr val="FFFFFF"/>
              </a:solidFill>
              <a:prstDash val="solid"/>
              <a:headEnd type="none" len="sm" w="sm"/>
              <a:tailEnd type="none" len="sm" w="sm"/>
            </a:ln>
          </p:spPr>
        </p:sp>
      </p:grpSp>
      <p:sp>
        <p:nvSpPr>
          <p:cNvPr name="TextBox 5" id="5"/>
          <p:cNvSpPr txBox="true"/>
          <p:nvPr/>
        </p:nvSpPr>
        <p:spPr>
          <a:xfrm rot="0">
            <a:off x="3821245" y="3560803"/>
            <a:ext cx="12787175" cy="3739896"/>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בחרנו לכתוב את המשחק בפייתון בעזרת הספרייה </a:t>
            </a:r>
            <a:r>
              <a:rPr lang="en-US" sz="3099">
                <a:solidFill>
                  <a:srgbClr val="FFFFFF"/>
                </a:solidFill>
                <a:latin typeface="DM Sans"/>
                <a:ea typeface="DM Sans"/>
                <a:cs typeface="DM Sans"/>
                <a:sym typeface="DM Sans"/>
              </a:rPr>
              <a:t>pygame</a:t>
            </a:r>
            <a:r>
              <a:rPr lang="ar-EG" sz="3099">
                <a:solidFill>
                  <a:srgbClr val="FFFFFF"/>
                </a:solidFill>
                <a:latin typeface="DM Sans"/>
                <a:ea typeface="DM Sans"/>
                <a:cs typeface="DM Sans"/>
                <a:sym typeface="DM Sans"/>
                <a:rtl val="true"/>
              </a:rPr>
              <a:t>.</a:t>
            </a:r>
          </a:p>
          <a:p>
            <a:pPr algn="r" rtl="true">
              <a:lnSpc>
                <a:spcPts val="5021"/>
              </a:lnSpc>
            </a:pPr>
            <a:r>
              <a:rPr lang="en-US" sz="3099">
                <a:solidFill>
                  <a:srgbClr val="FFFFFF"/>
                </a:solidFill>
                <a:latin typeface="DM Sans"/>
                <a:ea typeface="DM Sans"/>
                <a:cs typeface="DM Sans"/>
                <a:sym typeface="DM Sans"/>
              </a:rPr>
              <a:t>Pygame</a:t>
            </a:r>
            <a:r>
              <a:rPr lang="he-IL" sz="3099">
                <a:solidFill>
                  <a:srgbClr val="FFFFFF"/>
                </a:solidFill>
                <a:latin typeface="DM Sans"/>
                <a:ea typeface="DM Sans"/>
                <a:cs typeface="DM Sans"/>
                <a:sym typeface="DM Sans"/>
                <a:rtl val="true"/>
              </a:rPr>
              <a:t> היא ספרייה פופולרית ב-</a:t>
            </a:r>
            <a:r>
              <a:rPr lang="en-US" sz="3099">
                <a:solidFill>
                  <a:srgbClr val="FFFFFF"/>
                </a:solidFill>
                <a:latin typeface="DM Sans"/>
                <a:ea typeface="DM Sans"/>
                <a:cs typeface="DM Sans"/>
                <a:sym typeface="DM Sans"/>
              </a:rPr>
              <a:t>Python</a:t>
            </a:r>
            <a:r>
              <a:rPr lang="he-IL" sz="3099">
                <a:solidFill>
                  <a:srgbClr val="FFFFFF"/>
                </a:solidFill>
                <a:latin typeface="DM Sans"/>
                <a:ea typeface="DM Sans"/>
                <a:cs typeface="DM Sans"/>
                <a:sym typeface="DM Sans"/>
                <a:rtl val="true"/>
              </a:rPr>
              <a:t> שמאפשרת לפתח משחקים דו-ממדיים בצורה יחסית קלה ומהירה. היא מספקת מגוון רחב של כלים וחבילות המאפשרים לך ליצור גרפיקה, לטפל בקלט מהמשתמש (מקלדת, עכבר), לנגן מוזיקה ואפקטים קוליים, ולנהל את לולאת המשחק.</a:t>
            </a:r>
          </a:p>
          <a:p>
            <a:pPr algn="r" rtl="true">
              <a:lnSpc>
                <a:spcPts val="5021"/>
              </a:lnSpc>
            </a:pPr>
          </a:p>
        </p:txBody>
      </p:sp>
      <p:sp>
        <p:nvSpPr>
          <p:cNvPr name="TextBox 6" id="6"/>
          <p:cNvSpPr txBox="true"/>
          <p:nvPr/>
        </p:nvSpPr>
        <p:spPr>
          <a:xfrm rot="0">
            <a:off x="6748482" y="970829"/>
            <a:ext cx="4791037" cy="1193280"/>
          </a:xfrm>
          <a:prstGeom prst="rect">
            <a:avLst/>
          </a:prstGeom>
        </p:spPr>
        <p:txBody>
          <a:bodyPr anchor="t" rtlCol="false" tIns="0" lIns="0" bIns="0" rIns="0">
            <a:spAutoFit/>
          </a:bodyPr>
          <a:lstStyle/>
          <a:p>
            <a:pPr algn="r" rtl="true">
              <a:lnSpc>
                <a:spcPts val="10102"/>
              </a:lnSpc>
            </a:pPr>
            <a:r>
              <a:rPr lang="he-IL" sz="6235">
                <a:solidFill>
                  <a:srgbClr val="FFFFFF"/>
                </a:solidFill>
                <a:latin typeface="DM Sans"/>
                <a:ea typeface="DM Sans"/>
                <a:cs typeface="DM Sans"/>
                <a:sym typeface="DM Sans"/>
                <a:rtl val="true"/>
              </a:rPr>
              <a:t>השפה שבחרנו</a:t>
            </a:r>
          </a:p>
        </p:txBody>
      </p:sp>
      <p:grpSp>
        <p:nvGrpSpPr>
          <p:cNvPr name="Group 7" id="7"/>
          <p:cNvGrpSpPr>
            <a:grpSpLocks noChangeAspect="true"/>
          </p:cNvGrpSpPr>
          <p:nvPr/>
        </p:nvGrpSpPr>
        <p:grpSpPr>
          <a:xfrm rot="0">
            <a:off x="-3862644" y="-196595"/>
            <a:ext cx="8749789" cy="10483595"/>
            <a:chOff x="0" y="0"/>
            <a:chExt cx="8585708" cy="10287000"/>
          </a:xfrm>
        </p:grpSpPr>
        <p:sp>
          <p:nvSpPr>
            <p:cNvPr name="Freeform 8" id="8"/>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3704687" y="2557639"/>
            <a:ext cx="13354659" cy="6700661"/>
            <a:chOff x="0" y="0"/>
            <a:chExt cx="17806212" cy="8934215"/>
          </a:xfrm>
        </p:grpSpPr>
        <p:sp>
          <p:nvSpPr>
            <p:cNvPr name="AutoShape 3" id="3"/>
            <p:cNvSpPr/>
            <p:nvPr/>
          </p:nvSpPr>
          <p:spPr>
            <a:xfrm flipH="true" flipV="true">
              <a:off x="17780812" y="0"/>
              <a:ext cx="0" cy="8879582"/>
            </a:xfrm>
            <a:prstGeom prst="line">
              <a:avLst/>
            </a:prstGeom>
            <a:ln cap="flat" w="50800">
              <a:solidFill>
                <a:srgbClr val="FFFFFF"/>
              </a:solidFill>
              <a:prstDash val="solid"/>
              <a:headEnd type="none" len="sm" w="sm"/>
              <a:tailEnd type="none" len="sm" w="sm"/>
            </a:ln>
          </p:spPr>
        </p:sp>
        <p:sp>
          <p:nvSpPr>
            <p:cNvPr name="AutoShape 4" id="4"/>
            <p:cNvSpPr/>
            <p:nvPr/>
          </p:nvSpPr>
          <p:spPr>
            <a:xfrm flipH="true">
              <a:off x="0" y="8908815"/>
              <a:ext cx="17780812" cy="0"/>
            </a:xfrm>
            <a:prstGeom prst="line">
              <a:avLst/>
            </a:prstGeom>
            <a:ln cap="flat" w="50800">
              <a:solidFill>
                <a:srgbClr val="FFFFFF"/>
              </a:solidFill>
              <a:prstDash val="solid"/>
              <a:headEnd type="none" len="sm" w="sm"/>
              <a:tailEnd type="none" len="sm" w="sm"/>
            </a:ln>
          </p:spPr>
        </p:sp>
      </p:grpSp>
      <p:sp>
        <p:nvSpPr>
          <p:cNvPr name="TextBox 5" id="5"/>
          <p:cNvSpPr txBox="true"/>
          <p:nvPr/>
        </p:nvSpPr>
        <p:spPr>
          <a:xfrm rot="0">
            <a:off x="4144896" y="3255911"/>
            <a:ext cx="12429082" cy="5025771"/>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הקשיים העיקריים שהיו לנו במהלך יצירת המשחק היו</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המימושים של הכוחות מכיוון שהם</a:t>
            </a:r>
            <a:r>
              <a:rPr lang="he-IL" sz="3099">
                <a:solidFill>
                  <a:srgbClr val="FFFFFF"/>
                </a:solidFill>
                <a:latin typeface="DM Sans"/>
                <a:ea typeface="DM Sans"/>
                <a:cs typeface="DM Sans"/>
                <a:sym typeface="DM Sans"/>
                <a:rtl val="true"/>
              </a:rPr>
              <a:t> משנים דברים על הלוח ואת מהלך המשחק וגם צריך שהכלים של המחשב יתנהגו בצורה מסויימת כמו להיות קפוא או לעוף לקצה אחר.</a:t>
            </a:r>
          </a:p>
          <a:p>
            <a:pPr algn="r" rtl="true" marL="669289" indent="-334645" lvl="1">
              <a:lnSpc>
                <a:spcPts val="5021"/>
              </a:lnSpc>
              <a:buFont typeface="Arial"/>
              <a:buChar char="•"/>
            </a:pPr>
            <a:r>
              <a:rPr lang="he-IL" sz="3099">
                <a:solidFill>
                  <a:srgbClr val="FFFFFF"/>
                </a:solidFill>
                <a:latin typeface="DM Sans"/>
                <a:ea typeface="DM Sans"/>
                <a:cs typeface="DM Sans"/>
                <a:sym typeface="DM Sans"/>
                <a:rtl val="true"/>
              </a:rPr>
              <a:t>ייעול אלגוריתם אלפא בטא ,בהתחלה לא היינו מרוצים מאיך שהמחשב משחק נגדנו והרגשנו שקל מדי לנצח אותו, אז היינו צריכים לשפר את האלגוריתם שמנחה אותו איך לשחק. כאשר האלגוריתם השתפר נאלצנו להוסיף עוד כוחות כי היה קשה לנצח אותו עד שהגענו לאיזון טוב של קושי</a:t>
            </a:r>
          </a:p>
        </p:txBody>
      </p:sp>
      <p:sp>
        <p:nvSpPr>
          <p:cNvPr name="TextBox 6" id="6"/>
          <p:cNvSpPr txBox="true"/>
          <p:nvPr/>
        </p:nvSpPr>
        <p:spPr>
          <a:xfrm rot="0">
            <a:off x="7261207" y="1019660"/>
            <a:ext cx="3765587" cy="1193280"/>
          </a:xfrm>
          <a:prstGeom prst="rect">
            <a:avLst/>
          </a:prstGeom>
        </p:spPr>
        <p:txBody>
          <a:bodyPr anchor="t" rtlCol="false" tIns="0" lIns="0" bIns="0" rIns="0">
            <a:spAutoFit/>
          </a:bodyPr>
          <a:lstStyle/>
          <a:p>
            <a:pPr algn="r" rtl="true">
              <a:lnSpc>
                <a:spcPts val="10102"/>
              </a:lnSpc>
            </a:pPr>
            <a:r>
              <a:rPr lang="he-IL" sz="6235">
                <a:solidFill>
                  <a:srgbClr val="FFFFFF"/>
                </a:solidFill>
                <a:latin typeface="DM Sans"/>
                <a:ea typeface="DM Sans"/>
                <a:cs typeface="DM Sans"/>
                <a:sym typeface="DM Sans"/>
                <a:rtl val="true"/>
              </a:rPr>
              <a:t>קושי מימוש</a:t>
            </a:r>
          </a:p>
        </p:txBody>
      </p:sp>
      <p:sp>
        <p:nvSpPr>
          <p:cNvPr name="Freeform 7" id="7"/>
          <p:cNvSpPr/>
          <p:nvPr/>
        </p:nvSpPr>
        <p:spPr>
          <a:xfrm flipH="false" flipV="false" rot="0">
            <a:off x="590627" y="1142639"/>
            <a:ext cx="4443869" cy="3859554"/>
          </a:xfrm>
          <a:custGeom>
            <a:avLst/>
            <a:gdLst/>
            <a:ahLst/>
            <a:cxnLst/>
            <a:rect r="r" b="b" t="t" l="l"/>
            <a:pathLst>
              <a:path h="3859554" w="4443869">
                <a:moveTo>
                  <a:pt x="0" y="0"/>
                </a:moveTo>
                <a:lnTo>
                  <a:pt x="4443869" y="0"/>
                </a:lnTo>
                <a:lnTo>
                  <a:pt x="4443869" y="3859554"/>
                </a:lnTo>
                <a:lnTo>
                  <a:pt x="0" y="3859554"/>
                </a:lnTo>
                <a:lnTo>
                  <a:pt x="0" y="0"/>
                </a:lnTo>
                <a:close/>
              </a:path>
            </a:pathLst>
          </a:custGeom>
          <a:blipFill>
            <a:blip r:embed="rId2"/>
            <a:stretch>
              <a:fillRect l="0" t="0" r="0" b="0"/>
            </a:stretch>
          </a:blipFill>
        </p:spPr>
      </p:sp>
      <p:sp>
        <p:nvSpPr>
          <p:cNvPr name="Freeform 8" id="8"/>
          <p:cNvSpPr/>
          <p:nvPr/>
        </p:nvSpPr>
        <p:spPr>
          <a:xfrm flipH="false" flipV="false" rot="0">
            <a:off x="-1095141" y="6572931"/>
            <a:ext cx="3907703" cy="3417502"/>
          </a:xfrm>
          <a:custGeom>
            <a:avLst/>
            <a:gdLst/>
            <a:ahLst/>
            <a:cxnLst/>
            <a:rect r="r" b="b" t="t" l="l"/>
            <a:pathLst>
              <a:path h="3417502" w="3907703">
                <a:moveTo>
                  <a:pt x="0" y="0"/>
                </a:moveTo>
                <a:lnTo>
                  <a:pt x="3907703" y="0"/>
                </a:lnTo>
                <a:lnTo>
                  <a:pt x="3907703" y="3417502"/>
                </a:lnTo>
                <a:lnTo>
                  <a:pt x="0" y="3417502"/>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837313" y="1307324"/>
            <a:ext cx="6124463" cy="3956157"/>
          </a:xfrm>
          <a:custGeom>
            <a:avLst/>
            <a:gdLst/>
            <a:ahLst/>
            <a:cxnLst/>
            <a:rect r="r" b="b" t="t" l="l"/>
            <a:pathLst>
              <a:path h="3956157" w="6124463">
                <a:moveTo>
                  <a:pt x="0" y="0"/>
                </a:moveTo>
                <a:lnTo>
                  <a:pt x="6124463" y="0"/>
                </a:lnTo>
                <a:lnTo>
                  <a:pt x="6124463" y="3956157"/>
                </a:lnTo>
                <a:lnTo>
                  <a:pt x="0" y="3956157"/>
                </a:lnTo>
                <a:lnTo>
                  <a:pt x="0" y="0"/>
                </a:lnTo>
                <a:close/>
              </a:path>
            </a:pathLst>
          </a:custGeom>
          <a:blipFill>
            <a:blip r:embed="rId2"/>
            <a:stretch>
              <a:fillRect l="0" t="-27977" r="0" b="0"/>
            </a:stretch>
          </a:blipFill>
        </p:spPr>
      </p:sp>
      <p:sp>
        <p:nvSpPr>
          <p:cNvPr name="Freeform 3" id="3"/>
          <p:cNvSpPr/>
          <p:nvPr/>
        </p:nvSpPr>
        <p:spPr>
          <a:xfrm flipH="false" flipV="false" rot="0">
            <a:off x="6327614" y="1723091"/>
            <a:ext cx="4735540" cy="6369302"/>
          </a:xfrm>
          <a:custGeom>
            <a:avLst/>
            <a:gdLst/>
            <a:ahLst/>
            <a:cxnLst/>
            <a:rect r="r" b="b" t="t" l="l"/>
            <a:pathLst>
              <a:path h="6369302" w="4735540">
                <a:moveTo>
                  <a:pt x="0" y="0"/>
                </a:moveTo>
                <a:lnTo>
                  <a:pt x="4735540" y="0"/>
                </a:lnTo>
                <a:lnTo>
                  <a:pt x="4735540" y="6369302"/>
                </a:lnTo>
                <a:lnTo>
                  <a:pt x="0" y="6369302"/>
                </a:lnTo>
                <a:lnTo>
                  <a:pt x="0" y="0"/>
                </a:lnTo>
                <a:close/>
              </a:path>
            </a:pathLst>
          </a:custGeom>
          <a:blipFill>
            <a:blip r:embed="rId3"/>
            <a:stretch>
              <a:fillRect l="0" t="0" r="0" b="0"/>
            </a:stretch>
          </a:blipFill>
        </p:spPr>
      </p:sp>
      <p:sp>
        <p:nvSpPr>
          <p:cNvPr name="Freeform 4" id="4"/>
          <p:cNvSpPr/>
          <p:nvPr/>
        </p:nvSpPr>
        <p:spPr>
          <a:xfrm flipH="false" flipV="false" rot="0">
            <a:off x="601851" y="1726610"/>
            <a:ext cx="4752590" cy="6365783"/>
          </a:xfrm>
          <a:custGeom>
            <a:avLst/>
            <a:gdLst/>
            <a:ahLst/>
            <a:cxnLst/>
            <a:rect r="r" b="b" t="t" l="l"/>
            <a:pathLst>
              <a:path h="6365783" w="4752590">
                <a:moveTo>
                  <a:pt x="0" y="0"/>
                </a:moveTo>
                <a:lnTo>
                  <a:pt x="4752591" y="0"/>
                </a:lnTo>
                <a:lnTo>
                  <a:pt x="4752591" y="6365783"/>
                </a:lnTo>
                <a:lnTo>
                  <a:pt x="0" y="6365783"/>
                </a:lnTo>
                <a:lnTo>
                  <a:pt x="0" y="0"/>
                </a:lnTo>
                <a:close/>
              </a:path>
            </a:pathLst>
          </a:custGeom>
          <a:blipFill>
            <a:blip r:embed="rId4"/>
            <a:stretch>
              <a:fillRect l="0" t="0" r="0" b="0"/>
            </a:stretch>
          </a:blipFill>
        </p:spPr>
      </p:sp>
      <p:sp>
        <p:nvSpPr>
          <p:cNvPr name="TextBox 5" id="5"/>
          <p:cNvSpPr txBox="true"/>
          <p:nvPr/>
        </p:nvSpPr>
        <p:spPr>
          <a:xfrm rot="0">
            <a:off x="13177450" y="5381830"/>
            <a:ext cx="3444190" cy="596646"/>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מסך בחירת הקושי</a:t>
            </a:r>
          </a:p>
        </p:txBody>
      </p:sp>
      <p:sp>
        <p:nvSpPr>
          <p:cNvPr name="TextBox 6" id="6"/>
          <p:cNvSpPr txBox="true"/>
          <p:nvPr/>
        </p:nvSpPr>
        <p:spPr>
          <a:xfrm rot="0">
            <a:off x="6496447" y="114044"/>
            <a:ext cx="4253896" cy="1193280"/>
          </a:xfrm>
          <a:prstGeom prst="rect">
            <a:avLst/>
          </a:prstGeom>
        </p:spPr>
        <p:txBody>
          <a:bodyPr anchor="t" rtlCol="false" tIns="0" lIns="0" bIns="0" rIns="0">
            <a:spAutoFit/>
          </a:bodyPr>
          <a:lstStyle/>
          <a:p>
            <a:pPr algn="r" rtl="true">
              <a:lnSpc>
                <a:spcPts val="10102"/>
              </a:lnSpc>
            </a:pPr>
            <a:r>
              <a:rPr lang="he-IL" sz="6235">
                <a:solidFill>
                  <a:srgbClr val="FFFFFF"/>
                </a:solidFill>
                <a:latin typeface="DM Sans"/>
                <a:ea typeface="DM Sans"/>
                <a:cs typeface="DM Sans"/>
                <a:sym typeface="DM Sans"/>
                <a:rtl val="true"/>
              </a:rPr>
              <a:t>צילומי מסך</a:t>
            </a:r>
          </a:p>
        </p:txBody>
      </p:sp>
      <p:sp>
        <p:nvSpPr>
          <p:cNvPr name="TextBox 7" id="7"/>
          <p:cNvSpPr txBox="true"/>
          <p:nvPr/>
        </p:nvSpPr>
        <p:spPr>
          <a:xfrm rot="0">
            <a:off x="6624592" y="8386023"/>
            <a:ext cx="3444190" cy="596646"/>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משחק על קושי קל</a:t>
            </a:r>
          </a:p>
        </p:txBody>
      </p:sp>
      <p:sp>
        <p:nvSpPr>
          <p:cNvPr name="TextBox 8" id="8"/>
          <p:cNvSpPr txBox="true"/>
          <p:nvPr/>
        </p:nvSpPr>
        <p:spPr>
          <a:xfrm rot="0">
            <a:off x="601851" y="8386023"/>
            <a:ext cx="3997607" cy="1225296"/>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משחק על קושי בינוני</a:t>
            </a:r>
          </a:p>
          <a:p>
            <a:pPr algn="r" rtl="true">
              <a:lnSpc>
                <a:spcPts val="5021"/>
              </a:lnSpc>
            </a:pPr>
            <a:r>
              <a:rPr lang="he-IL" sz="3099">
                <a:solidFill>
                  <a:srgbClr val="FFFFFF"/>
                </a:solidFill>
                <a:latin typeface="DM Sans"/>
                <a:ea typeface="DM Sans"/>
                <a:cs typeface="DM Sans"/>
                <a:sym typeface="DM Sans"/>
                <a:rtl val="true"/>
              </a:rPr>
              <a:t>ובוא רואים את הרכבת</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469104" y="1417450"/>
            <a:ext cx="4790196" cy="6360493"/>
          </a:xfrm>
          <a:custGeom>
            <a:avLst/>
            <a:gdLst/>
            <a:ahLst/>
            <a:cxnLst/>
            <a:rect r="r" b="b" t="t" l="l"/>
            <a:pathLst>
              <a:path h="6360493" w="4790196">
                <a:moveTo>
                  <a:pt x="0" y="0"/>
                </a:moveTo>
                <a:lnTo>
                  <a:pt x="4790196" y="0"/>
                </a:lnTo>
                <a:lnTo>
                  <a:pt x="4790196" y="6360492"/>
                </a:lnTo>
                <a:lnTo>
                  <a:pt x="0" y="6360492"/>
                </a:lnTo>
                <a:lnTo>
                  <a:pt x="0" y="0"/>
                </a:lnTo>
                <a:close/>
              </a:path>
            </a:pathLst>
          </a:custGeom>
          <a:blipFill>
            <a:blip r:embed="rId2"/>
            <a:stretch>
              <a:fillRect l="0" t="0" r="0" b="0"/>
            </a:stretch>
          </a:blipFill>
        </p:spPr>
      </p:sp>
      <p:sp>
        <p:nvSpPr>
          <p:cNvPr name="Freeform 3" id="3"/>
          <p:cNvSpPr/>
          <p:nvPr/>
        </p:nvSpPr>
        <p:spPr>
          <a:xfrm flipH="false" flipV="false" rot="0">
            <a:off x="7221802" y="1570840"/>
            <a:ext cx="4755907" cy="6367543"/>
          </a:xfrm>
          <a:custGeom>
            <a:avLst/>
            <a:gdLst/>
            <a:ahLst/>
            <a:cxnLst/>
            <a:rect r="r" b="b" t="t" l="l"/>
            <a:pathLst>
              <a:path h="6367543" w="4755907">
                <a:moveTo>
                  <a:pt x="0" y="0"/>
                </a:moveTo>
                <a:lnTo>
                  <a:pt x="4755907" y="0"/>
                </a:lnTo>
                <a:lnTo>
                  <a:pt x="4755907" y="6367543"/>
                </a:lnTo>
                <a:lnTo>
                  <a:pt x="0" y="6367543"/>
                </a:lnTo>
                <a:lnTo>
                  <a:pt x="0" y="0"/>
                </a:lnTo>
                <a:close/>
              </a:path>
            </a:pathLst>
          </a:custGeom>
          <a:blipFill>
            <a:blip r:embed="rId3"/>
            <a:stretch>
              <a:fillRect l="0" t="0" r="0" b="0"/>
            </a:stretch>
          </a:blipFill>
        </p:spPr>
      </p:sp>
      <p:sp>
        <p:nvSpPr>
          <p:cNvPr name="Freeform 4" id="4"/>
          <p:cNvSpPr/>
          <p:nvPr/>
        </p:nvSpPr>
        <p:spPr>
          <a:xfrm flipH="false" flipV="false" rot="0">
            <a:off x="383815" y="1569081"/>
            <a:ext cx="4759218" cy="6369302"/>
          </a:xfrm>
          <a:custGeom>
            <a:avLst/>
            <a:gdLst/>
            <a:ahLst/>
            <a:cxnLst/>
            <a:rect r="r" b="b" t="t" l="l"/>
            <a:pathLst>
              <a:path h="6369302" w="4759218">
                <a:moveTo>
                  <a:pt x="0" y="0"/>
                </a:moveTo>
                <a:lnTo>
                  <a:pt x="4759218" y="0"/>
                </a:lnTo>
                <a:lnTo>
                  <a:pt x="4759218" y="6369302"/>
                </a:lnTo>
                <a:lnTo>
                  <a:pt x="0" y="6369302"/>
                </a:lnTo>
                <a:lnTo>
                  <a:pt x="0" y="0"/>
                </a:lnTo>
                <a:close/>
              </a:path>
            </a:pathLst>
          </a:custGeom>
          <a:blipFill>
            <a:blip r:embed="rId4"/>
            <a:stretch>
              <a:fillRect l="0" t="0" r="0" b="0"/>
            </a:stretch>
          </a:blipFill>
        </p:spPr>
      </p:sp>
      <p:sp>
        <p:nvSpPr>
          <p:cNvPr name="Freeform 5" id="5"/>
          <p:cNvSpPr/>
          <p:nvPr/>
        </p:nvSpPr>
        <p:spPr>
          <a:xfrm flipH="false" flipV="false" rot="10730336">
            <a:off x="5288426" y="3767930"/>
            <a:ext cx="1787984" cy="540865"/>
          </a:xfrm>
          <a:custGeom>
            <a:avLst/>
            <a:gdLst/>
            <a:ahLst/>
            <a:cxnLst/>
            <a:rect r="r" b="b" t="t" l="l"/>
            <a:pathLst>
              <a:path h="540865" w="1787984">
                <a:moveTo>
                  <a:pt x="0" y="0"/>
                </a:moveTo>
                <a:lnTo>
                  <a:pt x="1787984" y="0"/>
                </a:lnTo>
                <a:lnTo>
                  <a:pt x="1787984" y="540865"/>
                </a:lnTo>
                <a:lnTo>
                  <a:pt x="0" y="540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496447" y="114044"/>
            <a:ext cx="4253896" cy="1193280"/>
          </a:xfrm>
          <a:prstGeom prst="rect">
            <a:avLst/>
          </a:prstGeom>
        </p:spPr>
        <p:txBody>
          <a:bodyPr anchor="t" rtlCol="false" tIns="0" lIns="0" bIns="0" rIns="0">
            <a:spAutoFit/>
          </a:bodyPr>
          <a:lstStyle/>
          <a:p>
            <a:pPr algn="r" rtl="true">
              <a:lnSpc>
                <a:spcPts val="10102"/>
              </a:lnSpc>
            </a:pPr>
            <a:r>
              <a:rPr lang="he-IL" sz="6235">
                <a:solidFill>
                  <a:srgbClr val="FFFFFF"/>
                </a:solidFill>
                <a:latin typeface="DM Sans"/>
                <a:ea typeface="DM Sans"/>
                <a:cs typeface="DM Sans"/>
                <a:sym typeface="DM Sans"/>
                <a:rtl val="true"/>
              </a:rPr>
              <a:t>צילומי מסך</a:t>
            </a:r>
          </a:p>
        </p:txBody>
      </p:sp>
      <p:sp>
        <p:nvSpPr>
          <p:cNvPr name="TextBox 7" id="7"/>
          <p:cNvSpPr txBox="true"/>
          <p:nvPr/>
        </p:nvSpPr>
        <p:spPr>
          <a:xfrm rot="0">
            <a:off x="12865398" y="7982596"/>
            <a:ext cx="3997607" cy="1853946"/>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משחק על קושי קשה</a:t>
            </a:r>
          </a:p>
          <a:p>
            <a:pPr algn="r" rtl="true">
              <a:lnSpc>
                <a:spcPts val="5021"/>
              </a:lnSpc>
            </a:pPr>
            <a:r>
              <a:rPr lang="he-IL" sz="3099">
                <a:solidFill>
                  <a:srgbClr val="FFFFFF"/>
                </a:solidFill>
                <a:latin typeface="DM Sans"/>
                <a:ea typeface="DM Sans"/>
                <a:cs typeface="DM Sans"/>
                <a:sym typeface="DM Sans"/>
                <a:rtl val="true"/>
              </a:rPr>
              <a:t>ובוא רואים את הרכבת והקירות השחורים</a:t>
            </a:r>
          </a:p>
        </p:txBody>
      </p:sp>
      <p:sp>
        <p:nvSpPr>
          <p:cNvPr name="TextBox 8" id="8"/>
          <p:cNvSpPr txBox="true"/>
          <p:nvPr/>
        </p:nvSpPr>
        <p:spPr>
          <a:xfrm rot="0">
            <a:off x="3451150" y="8296921"/>
            <a:ext cx="4730071" cy="1225296"/>
          </a:xfrm>
          <a:prstGeom prst="rect">
            <a:avLst/>
          </a:prstGeom>
        </p:spPr>
        <p:txBody>
          <a:bodyPr anchor="t" rtlCol="false" tIns="0" lIns="0" bIns="0" rIns="0">
            <a:spAutoFit/>
          </a:bodyPr>
          <a:lstStyle/>
          <a:p>
            <a:pPr algn="r" rtl="true">
              <a:lnSpc>
                <a:spcPts val="5021"/>
              </a:lnSpc>
            </a:pPr>
            <a:r>
              <a:rPr lang="he-IL" sz="3099">
                <a:solidFill>
                  <a:srgbClr val="FFFFFF"/>
                </a:solidFill>
                <a:latin typeface="DM Sans"/>
                <a:ea typeface="DM Sans"/>
                <a:cs typeface="DM Sans"/>
                <a:sym typeface="DM Sans"/>
                <a:rtl val="true"/>
              </a:rPr>
              <a:t>לפני ואחרי שימוש הכוח   שדוחף את האוייבים </a:t>
            </a:r>
            <a:r>
              <a:rPr lang="en-US" sz="3099">
                <a:solidFill>
                  <a:srgbClr val="FFFFFF"/>
                </a:solidFill>
                <a:latin typeface="DM Sans"/>
                <a:ea typeface="DM Sans"/>
                <a:cs typeface="DM Sans"/>
                <a:sym typeface="DM Sans"/>
              </a:rPr>
              <a:t>PUSH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DAGMm6os_f4</dc:identifier>
  <dcterms:modified xsi:type="dcterms:W3CDTF">2011-08-01T06:04:30Z</dcterms:modified>
  <cp:revision>1</cp:revision>
  <dc:title>Blue Futuristic Illustrative Artificial Intelligence Project Presentation</dc:title>
</cp:coreProperties>
</file>